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4E9"/>
          </a:solidFill>
        </a:fill>
      </a:tcStyle>
    </a:wholeTbl>
    <a:band2H>
      <a:tcTxStyle/>
      <a:tcStyle>
        <a:tcBdr/>
        <a:fill>
          <a:solidFill>
            <a:srgbClr val="F1F2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9"/>
          </a:solidFill>
        </a:fill>
      </a:tcStyle>
    </a:wholeTbl>
    <a:band2H>
      <a:tcTxStyle/>
      <a:tcStyle>
        <a:tcBdr/>
        <a:fill>
          <a:solidFill>
            <a:srgbClr val="E7E9ED"/>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20" d="100"/>
          <a:sy n="120" d="100"/>
        </p:scale>
        <p:origin x="-55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93"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381000"/>
            <a:ext cx="2057400" cy="5715000"/>
          </a:xfrm>
          <a:prstGeom prst="rect">
            <a:avLst/>
          </a:prstGeom>
        </p:spPr>
        <p:txBody>
          <a:bodyPr/>
          <a:lstStyle>
            <a:lvl1pPr>
              <a:defRPr sz="4400" i="0">
                <a:latin typeface="Tahoma"/>
                <a:ea typeface="Tahoma"/>
                <a:cs typeface="Tahoma"/>
                <a:sym typeface="Tahoma"/>
              </a:defRPr>
            </a:lvl1pPr>
          </a:lstStyle>
          <a:p>
            <a:r>
              <a:t>Title Text</a:t>
            </a:r>
          </a:p>
        </p:txBody>
      </p:sp>
      <p:sp>
        <p:nvSpPr>
          <p:cNvPr id="102" name="Body Level One…"/>
          <p:cNvSpPr txBox="1">
            <a:spLocks noGrp="1"/>
          </p:cNvSpPr>
          <p:nvPr>
            <p:ph type="body" idx="1"/>
          </p:nvPr>
        </p:nvSpPr>
        <p:spPr>
          <a:xfrm>
            <a:off x="457200" y="381000"/>
            <a:ext cx="6019800" cy="57150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21"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i="0" cap="all">
                <a:latin typeface="Tahoma"/>
                <a:ea typeface="Tahoma"/>
                <a:cs typeface="Tahoma"/>
                <a:sym typeface="Tahoma"/>
              </a:defRPr>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39" name="Body Level One…"/>
          <p:cNvSpPr txBox="1">
            <a:spLocks noGrp="1"/>
          </p:cNvSpPr>
          <p:nvPr>
            <p:ph type="body" sz="half" idx="1"/>
          </p:nvPr>
        </p:nvSpPr>
        <p:spPr>
          <a:xfrm>
            <a:off x="457200" y="1981200"/>
            <a:ext cx="4038600" cy="4114800"/>
          </a:xfrm>
          <a:prstGeom prst="rect">
            <a:avLst/>
          </a:prstGeom>
        </p:spPr>
        <p:txBody>
          <a:bodyPr/>
          <a:lstStyle>
            <a:lvl1pPr marL="342900" indent="-342900">
              <a:spcBef>
                <a:spcPts val="600"/>
              </a:spcBef>
              <a:buClr>
                <a:srgbClr val="00CCFF"/>
              </a:buClr>
              <a:buSzPct val="65000"/>
              <a:buChar char="■"/>
              <a:defRPr sz="2800"/>
            </a:lvl1pPr>
            <a:lvl2pPr marL="790575" indent="-333375">
              <a:spcBef>
                <a:spcPts val="600"/>
              </a:spcBef>
              <a:buClr>
                <a:srgbClr val="00CCFF"/>
              </a:buClr>
              <a:defRPr sz="2800"/>
            </a:lvl2pPr>
            <a:lvl3pPr marL="1234439" indent="-320039">
              <a:spcBef>
                <a:spcPts val="600"/>
              </a:spcBef>
              <a:buClr>
                <a:srgbClr val="00CCFF"/>
              </a:buClr>
              <a:defRPr sz="2800"/>
            </a:lvl3pPr>
            <a:lvl4pPr marL="1727200" indent="-355600">
              <a:spcBef>
                <a:spcPts val="600"/>
              </a:spcBef>
              <a:buClr>
                <a:srgbClr val="00CCFF"/>
              </a:buClr>
              <a:defRPr sz="2800"/>
            </a:lvl4pPr>
            <a:lvl5pPr marL="2184400" indent="-355600">
              <a:spcBef>
                <a:spcPts val="600"/>
              </a:spcBef>
              <a:buClr>
                <a:srgbClr val="00CCFF"/>
              </a:buCl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lvl1pPr>
              <a:defRPr sz="4400" i="0">
                <a:latin typeface="Tahoma"/>
                <a:ea typeface="Tahoma"/>
                <a:cs typeface="Tahoma"/>
                <a:sym typeface="Tahoma"/>
              </a:defRPr>
            </a:lvl1p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a:spcBef>
                <a:spcPts val="500"/>
              </a:spcBef>
              <a:defRPr sz="2400" b="1"/>
            </a:pPr>
            <a:endParaRPr/>
          </a:p>
        </p:txBody>
      </p:sp>
      <p:sp>
        <p:nvSpPr>
          <p:cNvPr id="5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58"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a:spcBef>
                <a:spcPts val="300"/>
              </a:spcBef>
              <a:defRPr sz="1400"/>
            </a:pPr>
            <a:endParaRPr/>
          </a:p>
        </p:txBody>
      </p:sp>
      <p:sp>
        <p:nvSpPr>
          <p:cNvPr id="7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 y="76200"/>
            <a:ext cx="8534400" cy="9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4800" y="1143000"/>
            <a:ext cx="85344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9" rIns="45719" anchor="b">
            <a:spAutoFit/>
          </a:bodyPr>
          <a:lstStyle>
            <a:lvl1pPr algn="r">
              <a:defRPr sz="1400" b="0">
                <a:solidFill>
                  <a:srgbClr val="FFFFFF"/>
                </a:solidFill>
                <a:effectLst>
                  <a:outerShdw blurRad="38100" dist="38100" dir="2700000" rotWithShape="0">
                    <a:srgbClr val="000000"/>
                  </a:outerShdw>
                </a:effectLst>
                <a:latin typeface="+mj-lt"/>
                <a:ea typeface="+mj-ea"/>
                <a:cs typeface="+mj-cs"/>
                <a:sym typeface="Aria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j-lt"/>
          <a:ea typeface="+mj-ea"/>
          <a:cs typeface="+mj-cs"/>
          <a:sym typeface="Arial"/>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1pPr>
      <a:lvl2pPr marL="661307" marR="0" indent="-204107"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2pPr>
      <a:lvl3pPr marL="1104900" marR="0" indent="-1905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3pPr>
      <a:lvl4pPr marL="1600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4pPr>
      <a:lvl5pPr marL="20574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5pPr>
      <a:lvl6pPr marL="25146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6pPr>
      <a:lvl7pPr marL="29718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7pPr>
      <a:lvl8pPr marL="34290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8pPr>
      <a:lvl9pPr marL="3886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eCanFigureThisOut.org/NANO/lecture_notes/Nanomolecular_machines_Supporting_materials.htm%23Cellular_Visions_2" TargetMode="Externa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molecular_machines_Supporting_materials.htm%23Organelle_Movement" TargetMode="Externa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hyperlink" Target="https://wecanfigurethisout.org/NANO/lecture_notes/Nanomolecular_machines_Supporting_materials.htm%23Kines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hyperlink" Target="https://wecanfigurethisout.org/NANO/lecture_notes/Nanomolecular_machines_Supporting_materials.htm%23Nanore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The%20Fictions%20of%20Nano%20Science%20Fiction.ppt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 Id="rId3" Type="http://schemas.openxmlformats.org/officeDocument/2006/relationships/hyperlink" Target="https://wecanfigurethisout.org/NANO/lecture_notes/Nanomolecular_machines_Supporting_materials_files/Tour%20on%20surface%20rolling%20molecules.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hyperlink" Target="https://wecanfigurethisout.org/NANO/lecture_notes/Nanomolecular_machines_Supporting_materials_files/Tour%20on%20nanovehicles.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molecular_machines_Supporting_materials.htm%23Flagella" TargetMode="Externa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molecular_machines_Supporting_materials.htm%23Flagella" TargetMode="Externa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molecular_machines_Supporting_materials.htm%23ATP_synthase" TargetMode="Externa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molecular_machines_Supporting_materials.htm%23ATP_synthase" TargetMode="External"/><Relationship Id="rId3"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 Id="rId3" Type="http://schemas.openxmlformats.org/officeDocument/2006/relationships/hyperlink" Target="https://wecanfigurethisout.org/NANO/lecture_notes/Nanomolecular_machines_Supporting_materials.htm%23DNA_origami"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The%20Debate/IEEE%20Spectrum_%20Rupturing%20The%20Nanotech%20Rapture%20-%20June%202008.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hyperlink" Target="https://wecanfigurethisout.org/NANO/lecture_notes/Nanomolecular_machines_Supporting_materials.htm%23Cellular_Visions_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113" name="Rectangle 2"/>
          <p:cNvSpPr txBox="1">
            <a:spLocks noGrp="1"/>
          </p:cNvSpPr>
          <p:nvPr>
            <p:ph type="title"/>
          </p:nvPr>
        </p:nvSpPr>
        <p:spPr>
          <a:xfrm>
            <a:off x="304800" y="76200"/>
            <a:ext cx="8534400" cy="762000"/>
          </a:xfrm>
          <a:prstGeom prst="rect">
            <a:avLst/>
          </a:prstGeom>
        </p:spPr>
        <p:txBody>
          <a:bodyPr/>
          <a:lstStyle/>
          <a:p>
            <a:r>
              <a:t>Nano Molecular Machines</a:t>
            </a:r>
          </a:p>
        </p:txBody>
      </p:sp>
      <p:sp>
        <p:nvSpPr>
          <p:cNvPr id="114" name="Rectangle 3"/>
          <p:cNvSpPr txBox="1">
            <a:spLocks noGrp="1"/>
          </p:cNvSpPr>
          <p:nvPr>
            <p:ph type="body" sz="quarter" idx="1"/>
          </p:nvPr>
        </p:nvSpPr>
        <p:spPr>
          <a:xfrm>
            <a:off x="762000" y="3352800"/>
            <a:ext cx="1676400" cy="457200"/>
          </a:xfrm>
          <a:prstGeom prst="rect">
            <a:avLst/>
          </a:prstGeom>
        </p:spPr>
        <p:txBody>
          <a:bodyPr/>
          <a:lstStyle>
            <a:lvl1pPr>
              <a:spcBef>
                <a:spcPts val="300"/>
              </a:spcBef>
              <a:defRPr sz="1600"/>
            </a:lvl1pPr>
          </a:lstStyle>
          <a:p>
            <a:r>
              <a:t>comicvine.com</a:t>
            </a:r>
          </a:p>
        </p:txBody>
      </p:sp>
      <p:sp>
        <p:nvSpPr>
          <p:cNvPr id="115" name="Rectangle 3"/>
          <p:cNvSpPr txBox="1"/>
          <p:nvPr/>
        </p:nvSpPr>
        <p:spPr>
          <a:xfrm>
            <a:off x="304800" y="990600"/>
            <a:ext cx="8534400" cy="4877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Nanobots </a:t>
            </a:r>
            <a:r>
              <a:rPr b="1"/>
              <a:t>have</a:t>
            </a:r>
            <a:r>
              <a:t> certainly captured the public imagination: </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p:txBody>
      </p:sp>
      <p:pic>
        <p:nvPicPr>
          <p:cNvPr id="116" name="Picture 5" descr="Picture 5"/>
          <p:cNvPicPr>
            <a:picLocks noChangeAspect="1"/>
          </p:cNvPicPr>
          <p:nvPr/>
        </p:nvPicPr>
        <p:blipFill>
          <a:blip r:embed="rId3">
            <a:extLst/>
          </a:blip>
          <a:stretch>
            <a:fillRect/>
          </a:stretch>
        </p:blipFill>
        <p:spPr>
          <a:xfrm>
            <a:off x="762000" y="1524000"/>
            <a:ext cx="1752600" cy="1752600"/>
          </a:xfrm>
          <a:prstGeom prst="rect">
            <a:avLst/>
          </a:prstGeom>
          <a:ln w="12700">
            <a:miter lim="400000"/>
          </a:ln>
        </p:spPr>
      </p:pic>
      <p:pic>
        <p:nvPicPr>
          <p:cNvPr id="117" name="Picture 6" descr="Picture 6"/>
          <p:cNvPicPr>
            <a:picLocks noChangeAspect="1"/>
          </p:cNvPicPr>
          <p:nvPr/>
        </p:nvPicPr>
        <p:blipFill>
          <a:blip r:embed="rId4">
            <a:extLst/>
          </a:blip>
          <a:stretch>
            <a:fillRect/>
          </a:stretch>
        </p:blipFill>
        <p:spPr>
          <a:xfrm>
            <a:off x="6629400" y="1447800"/>
            <a:ext cx="2162175" cy="1612900"/>
          </a:xfrm>
          <a:prstGeom prst="rect">
            <a:avLst/>
          </a:prstGeom>
          <a:ln w="12700">
            <a:miter lim="400000"/>
          </a:ln>
        </p:spPr>
      </p:pic>
      <p:pic>
        <p:nvPicPr>
          <p:cNvPr id="118" name="Picture 7" descr="Picture 7"/>
          <p:cNvPicPr>
            <a:picLocks noChangeAspect="1"/>
          </p:cNvPicPr>
          <p:nvPr/>
        </p:nvPicPr>
        <p:blipFill>
          <a:blip r:embed="rId5">
            <a:extLst/>
          </a:blip>
          <a:stretch>
            <a:fillRect/>
          </a:stretch>
        </p:blipFill>
        <p:spPr>
          <a:xfrm>
            <a:off x="3200400" y="2667000"/>
            <a:ext cx="3062289" cy="1714500"/>
          </a:xfrm>
          <a:prstGeom prst="rect">
            <a:avLst/>
          </a:prstGeom>
          <a:ln w="12700">
            <a:miter lim="400000"/>
          </a:ln>
        </p:spPr>
      </p:pic>
      <p:pic>
        <p:nvPicPr>
          <p:cNvPr id="119" name="Picture 8" descr="Picture 8"/>
          <p:cNvPicPr>
            <a:picLocks noChangeAspect="1"/>
          </p:cNvPicPr>
          <p:nvPr/>
        </p:nvPicPr>
        <p:blipFill>
          <a:blip r:embed="rId6">
            <a:extLst/>
          </a:blip>
          <a:stretch>
            <a:fillRect/>
          </a:stretch>
        </p:blipFill>
        <p:spPr>
          <a:xfrm>
            <a:off x="6629400" y="4038600"/>
            <a:ext cx="2336800" cy="1720850"/>
          </a:xfrm>
          <a:prstGeom prst="rect">
            <a:avLst/>
          </a:prstGeom>
          <a:ln w="12700">
            <a:miter lim="400000"/>
          </a:ln>
        </p:spPr>
      </p:pic>
      <p:pic>
        <p:nvPicPr>
          <p:cNvPr id="120" name="Picture 9" descr="Picture 9"/>
          <p:cNvPicPr>
            <a:picLocks noChangeAspect="1"/>
          </p:cNvPicPr>
          <p:nvPr/>
        </p:nvPicPr>
        <p:blipFill>
          <a:blip r:embed="rId7">
            <a:extLst/>
          </a:blip>
          <a:stretch>
            <a:fillRect/>
          </a:stretch>
        </p:blipFill>
        <p:spPr>
          <a:xfrm>
            <a:off x="457200" y="3886200"/>
            <a:ext cx="2286000" cy="1814514"/>
          </a:xfrm>
          <a:prstGeom prst="rect">
            <a:avLst/>
          </a:prstGeom>
          <a:ln w="12700">
            <a:miter lim="400000"/>
          </a:ln>
        </p:spPr>
      </p:pic>
      <p:sp>
        <p:nvSpPr>
          <p:cNvPr id="121" name="Rectangle 3"/>
          <p:cNvSpPr txBox="1"/>
          <p:nvPr/>
        </p:nvSpPr>
        <p:spPr>
          <a:xfrm>
            <a:off x="3886200" y="4495800"/>
            <a:ext cx="19050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600" b="0">
                <a:solidFill>
                  <a:srgbClr val="FFFFFF"/>
                </a:solidFill>
                <a:effectLst>
                  <a:outerShdw blurRad="38100" dist="38100" dir="2700000" rotWithShape="0">
                    <a:srgbClr val="000000"/>
                  </a:outerShdw>
                </a:effectLst>
              </a:defRPr>
            </a:lvl1pPr>
          </a:lstStyle>
          <a:p>
            <a:r>
              <a:t>retinareality.com</a:t>
            </a:r>
          </a:p>
        </p:txBody>
      </p:sp>
      <p:sp>
        <p:nvSpPr>
          <p:cNvPr id="122" name="Rectangle 3"/>
          <p:cNvSpPr txBox="1"/>
          <p:nvPr/>
        </p:nvSpPr>
        <p:spPr>
          <a:xfrm>
            <a:off x="609600" y="5791200"/>
            <a:ext cx="22098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600" b="0">
                <a:solidFill>
                  <a:srgbClr val="FFFFFF"/>
                </a:solidFill>
                <a:effectLst>
                  <a:outerShdw blurRad="38100" dist="38100" dir="2700000" rotWithShape="0">
                    <a:srgbClr val="000000"/>
                  </a:outerShdw>
                </a:effectLst>
              </a:defRPr>
            </a:lvl1pPr>
          </a:lstStyle>
          <a:p>
            <a:r>
              <a:t>zeitgeistaustralia.com</a:t>
            </a:r>
          </a:p>
        </p:txBody>
      </p:sp>
      <p:sp>
        <p:nvSpPr>
          <p:cNvPr id="123" name="Rectangle 3"/>
          <p:cNvSpPr txBox="1"/>
          <p:nvPr/>
        </p:nvSpPr>
        <p:spPr>
          <a:xfrm>
            <a:off x="6629400" y="3124200"/>
            <a:ext cx="23622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600" b="0">
                <a:solidFill>
                  <a:srgbClr val="FFFFFF"/>
                </a:solidFill>
                <a:effectLst>
                  <a:outerShdw blurRad="38100" dist="38100" dir="2700000" rotWithShape="0">
                    <a:srgbClr val="000000"/>
                  </a:outerShdw>
                </a:effectLst>
              </a:defRPr>
            </a:lvl1pPr>
          </a:lstStyle>
          <a:p>
            <a:r>
              <a:t>thehottestgadgets.com</a:t>
            </a:r>
          </a:p>
        </p:txBody>
      </p:sp>
      <p:sp>
        <p:nvSpPr>
          <p:cNvPr id="124" name="Rectangle 3"/>
          <p:cNvSpPr txBox="1"/>
          <p:nvPr/>
        </p:nvSpPr>
        <p:spPr>
          <a:xfrm>
            <a:off x="6934200" y="5867400"/>
            <a:ext cx="19812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600" b="0">
                <a:solidFill>
                  <a:srgbClr val="FFFFFF"/>
                </a:solidFill>
                <a:effectLst>
                  <a:outerShdw blurRad="38100" dist="38100" dir="2700000" rotWithShape="0">
                    <a:srgbClr val="000000"/>
                  </a:outerShdw>
                </a:effectLst>
              </a:defRPr>
            </a:lvl1pPr>
          </a:lstStyle>
          <a:p>
            <a:r>
              <a:t>singularityhub.com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53" name="Rectangle 2"/>
          <p:cNvSpPr txBox="1">
            <a:spLocks noGrp="1"/>
          </p:cNvSpPr>
          <p:nvPr>
            <p:ph type="title"/>
          </p:nvPr>
        </p:nvSpPr>
        <p:spPr>
          <a:xfrm>
            <a:off x="228600" y="304800"/>
            <a:ext cx="8686800" cy="457200"/>
          </a:xfrm>
          <a:prstGeom prst="rect">
            <a:avLst/>
          </a:prstGeom>
        </p:spPr>
        <p:txBody>
          <a:bodyPr/>
          <a:lstStyle>
            <a:lvl1pPr>
              <a:defRPr sz="2400"/>
            </a:lvl1pPr>
          </a:lstStyle>
          <a:p>
            <a:r>
              <a:t>Or version with full technical narration:</a:t>
            </a:r>
          </a:p>
        </p:txBody>
      </p:sp>
      <p:sp>
        <p:nvSpPr>
          <p:cNvPr id="254" name="Rectangle 4"/>
          <p:cNvSpPr txBox="1"/>
          <p:nvPr/>
        </p:nvSpPr>
        <p:spPr>
          <a:xfrm>
            <a:off x="1794726" y="5197620"/>
            <a:ext cx="5516449" cy="53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p>
            <a:pPr algn="ctr">
              <a:spcBef>
                <a:spcPts val="300"/>
              </a:spcBef>
              <a:defRPr sz="1400" b="0">
                <a:solidFill>
                  <a:srgbClr val="FFFFFF"/>
                </a:solidFill>
                <a:effectLst>
                  <a:outerShdw blurRad="38100" dist="38100" dir="2700000" rotWithShape="0">
                    <a:srgbClr val="000000"/>
                  </a:outerShdw>
                </a:effectLst>
                <a:latin typeface="+mj-lt"/>
                <a:ea typeface="+mj-ea"/>
                <a:cs typeface="+mj-cs"/>
                <a:sym typeface="Arial"/>
              </a:defRPr>
            </a:pPr>
            <a:r>
              <a:t>Harvard University's "The Inner Life of the Cell" animation:</a:t>
            </a:r>
          </a:p>
          <a:p>
            <a:pPr algn="ctr">
              <a:spcBef>
                <a:spcPts val="300"/>
              </a:spcBef>
              <a:defRPr sz="1400" b="0">
                <a:solidFill>
                  <a:srgbClr val="FFFFFF"/>
                </a:solidFill>
                <a:effectLst>
                  <a:outerShdw blurRad="38100" dist="38100" dir="2700000" rotWithShape="0">
                    <a:srgbClr val="000000"/>
                  </a:outerShdw>
                </a:effectLst>
                <a:latin typeface="+mj-lt"/>
                <a:ea typeface="+mj-ea"/>
                <a:cs typeface="+mj-cs"/>
                <a:sym typeface="Arial"/>
              </a:defRPr>
            </a:pPr>
            <a:r>
              <a:rPr u="sng">
                <a:solidFill>
                  <a:srgbClr val="00CCFF"/>
                </a:solidFill>
                <a:uFill>
                  <a:solidFill>
                    <a:srgbClr val="00CCFF"/>
                  </a:solidFill>
                </a:uFill>
                <a:hlinkClick r:id="rId2"/>
              </a:rPr>
              <a:t>Nano Molecular Machines - Supporting Materials – Cellular Visions 2</a:t>
            </a:r>
          </a:p>
        </p:txBody>
      </p:sp>
      <p:pic>
        <p:nvPicPr>
          <p:cNvPr id="255" name="Picture 7" descr="Picture 7"/>
          <p:cNvPicPr>
            <a:picLocks noChangeAspect="1"/>
          </p:cNvPicPr>
          <p:nvPr/>
        </p:nvPicPr>
        <p:blipFill>
          <a:blip r:embed="rId3">
            <a:extLst/>
          </a:blip>
          <a:stretch>
            <a:fillRect/>
          </a:stretch>
        </p:blipFill>
        <p:spPr>
          <a:xfrm>
            <a:off x="1981200" y="1447800"/>
            <a:ext cx="4991100" cy="333375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58" name="Rectangle 2"/>
          <p:cNvSpPr txBox="1">
            <a:spLocks noGrp="1"/>
          </p:cNvSpPr>
          <p:nvPr>
            <p:ph type="title"/>
          </p:nvPr>
        </p:nvSpPr>
        <p:spPr>
          <a:xfrm>
            <a:off x="152400" y="228600"/>
            <a:ext cx="8686800" cy="457200"/>
          </a:xfrm>
          <a:prstGeom prst="rect">
            <a:avLst/>
          </a:prstGeom>
        </p:spPr>
        <p:txBody>
          <a:bodyPr/>
          <a:lstStyle/>
          <a:p>
            <a:r>
              <a:t>But is this only a computer animator's fantasy?</a:t>
            </a:r>
          </a:p>
        </p:txBody>
      </p:sp>
      <p:sp>
        <p:nvSpPr>
          <p:cNvPr id="259" name="Rectangle 4"/>
          <p:cNvSpPr txBox="1"/>
          <p:nvPr/>
        </p:nvSpPr>
        <p:spPr>
          <a:xfrm>
            <a:off x="1383693" y="5578621"/>
            <a:ext cx="6338514" cy="53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p>
            <a:pPr algn="ctr">
              <a:spcBef>
                <a:spcPts val="300"/>
              </a:spcBef>
              <a:defRPr sz="1400" b="0">
                <a:solidFill>
                  <a:srgbClr val="FFFFFF"/>
                </a:solidFill>
                <a:effectLst>
                  <a:outerShdw blurRad="38100" dist="38100" dir="2700000" rotWithShape="0">
                    <a:srgbClr val="000000"/>
                  </a:outerShdw>
                </a:effectLst>
                <a:latin typeface="+mj-lt"/>
                <a:ea typeface="+mj-ea"/>
                <a:cs typeface="+mj-cs"/>
                <a:sym typeface="Arial"/>
              </a:defRPr>
            </a:pPr>
            <a:r>
              <a:t>Supporting webpage with embedded "Molecular Biology of the Cell" animation:</a:t>
            </a:r>
          </a:p>
          <a:p>
            <a:pPr algn="ctr">
              <a:spcBef>
                <a:spcPts val="300"/>
              </a:spcBef>
              <a:defRPr sz="1400" b="0">
                <a:solidFill>
                  <a:srgbClr val="FFFFFF"/>
                </a:solidFill>
                <a:effectLst>
                  <a:outerShdw blurRad="38100" dist="38100" dir="2700000" rotWithShape="0">
                    <a:srgbClr val="000000"/>
                  </a:outerShdw>
                </a:effectLst>
                <a:latin typeface="+mj-lt"/>
                <a:ea typeface="+mj-ea"/>
                <a:cs typeface="+mj-cs"/>
                <a:sym typeface="Arial"/>
              </a:defRPr>
            </a:pPr>
            <a:r>
              <a:rPr u="sng">
                <a:solidFill>
                  <a:srgbClr val="00CCFF"/>
                </a:solidFill>
                <a:uFill>
                  <a:solidFill>
                    <a:srgbClr val="00CCFF"/>
                  </a:solidFill>
                </a:uFill>
                <a:hlinkClick r:id="rId2"/>
              </a:rPr>
              <a:t>Nano Molecular Machines - Supporting Materials – Organelle Movement</a:t>
            </a:r>
          </a:p>
        </p:txBody>
      </p:sp>
      <p:pic>
        <p:nvPicPr>
          <p:cNvPr id="260" name="Picture 5" descr="Picture 5"/>
          <p:cNvPicPr>
            <a:picLocks noChangeAspect="1"/>
          </p:cNvPicPr>
          <p:nvPr/>
        </p:nvPicPr>
        <p:blipFill>
          <a:blip r:embed="rId3">
            <a:extLst/>
          </a:blip>
          <a:stretch>
            <a:fillRect/>
          </a:stretch>
        </p:blipFill>
        <p:spPr>
          <a:xfrm>
            <a:off x="1981200" y="1600200"/>
            <a:ext cx="5283200" cy="3962400"/>
          </a:xfrm>
          <a:prstGeom prst="rect">
            <a:avLst/>
          </a:prstGeom>
          <a:ln w="12700">
            <a:miter lim="400000"/>
          </a:ln>
        </p:spPr>
      </p:pic>
      <p:sp>
        <p:nvSpPr>
          <p:cNvPr id="261" name="Rectangle 14"/>
          <p:cNvSpPr txBox="1"/>
          <p:nvPr/>
        </p:nvSpPr>
        <p:spPr>
          <a:xfrm>
            <a:off x="228600" y="990600"/>
            <a:ext cx="8686800"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lvl1pPr>
          </a:lstStyle>
          <a:p>
            <a:r>
              <a:t>No, it's for real (as shown in this high-speed AFM movie):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64" name="Rectangle 2"/>
          <p:cNvSpPr txBox="1">
            <a:spLocks noGrp="1"/>
          </p:cNvSpPr>
          <p:nvPr>
            <p:ph type="title"/>
          </p:nvPr>
        </p:nvSpPr>
        <p:spPr>
          <a:xfrm>
            <a:off x="152400" y="76200"/>
            <a:ext cx="8686800" cy="762000"/>
          </a:xfrm>
          <a:prstGeom prst="rect">
            <a:avLst/>
          </a:prstGeom>
        </p:spPr>
        <p:txBody>
          <a:bodyPr/>
          <a:lstStyle/>
          <a:p>
            <a:r>
              <a:t>But HOW does it walk?</a:t>
            </a:r>
          </a:p>
        </p:txBody>
      </p:sp>
      <p:pic>
        <p:nvPicPr>
          <p:cNvPr id="265" name="Picture 7" descr="Picture 7"/>
          <p:cNvPicPr>
            <a:picLocks noChangeAspect="1"/>
          </p:cNvPicPr>
          <p:nvPr/>
        </p:nvPicPr>
        <p:blipFill>
          <a:blip r:embed="rId2">
            <a:extLst/>
          </a:blip>
          <a:stretch>
            <a:fillRect/>
          </a:stretch>
        </p:blipFill>
        <p:spPr>
          <a:xfrm>
            <a:off x="838200" y="1066800"/>
            <a:ext cx="3810000" cy="2857500"/>
          </a:xfrm>
          <a:prstGeom prst="rect">
            <a:avLst/>
          </a:prstGeom>
          <a:ln w="12700">
            <a:miter lim="400000"/>
          </a:ln>
        </p:spPr>
      </p:pic>
      <p:sp>
        <p:nvSpPr>
          <p:cNvPr id="266" name="Rectangle 4"/>
          <p:cNvSpPr txBox="1"/>
          <p:nvPr/>
        </p:nvSpPr>
        <p:spPr>
          <a:xfrm>
            <a:off x="4823739" y="2527666"/>
            <a:ext cx="4068475" cy="693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p>
            <a:pPr algn="ctr">
              <a:spcBef>
                <a:spcPts val="200"/>
              </a:spcBef>
              <a:defRPr sz="1200" b="0">
                <a:solidFill>
                  <a:srgbClr val="FFFFFF"/>
                </a:solidFill>
                <a:effectLst>
                  <a:outerShdw blurRad="38100" dist="38100" dir="2700000" rotWithShape="0">
                    <a:srgbClr val="000000"/>
                  </a:outerShdw>
                </a:effectLst>
                <a:latin typeface="+mj-lt"/>
                <a:ea typeface="+mj-ea"/>
                <a:cs typeface="+mj-cs"/>
                <a:sym typeface="Arial"/>
              </a:defRPr>
            </a:pPr>
            <a:r>
              <a:t>Supporting webpage with embedded</a:t>
            </a:r>
          </a:p>
          <a:p>
            <a:pPr algn="ctr">
              <a:spcBef>
                <a:spcPts val="200"/>
              </a:spcBef>
              <a:defRPr sz="1200" b="0">
                <a:solidFill>
                  <a:srgbClr val="FFFFFF"/>
                </a:solidFill>
                <a:effectLst>
                  <a:outerShdw blurRad="38100" dist="38100" dir="2700000" rotWithShape="0">
                    <a:srgbClr val="000000"/>
                  </a:outerShdw>
                </a:effectLst>
                <a:latin typeface="+mj-lt"/>
                <a:ea typeface="+mj-ea"/>
                <a:cs typeface="+mj-cs"/>
                <a:sym typeface="Arial"/>
              </a:defRPr>
            </a:pPr>
            <a:r>
              <a:t>"Molecular Biology of the Cell" animation:</a:t>
            </a:r>
          </a:p>
          <a:p>
            <a:pPr algn="ctr">
              <a:spcBef>
                <a:spcPts val="200"/>
              </a:spcBef>
              <a:defRPr sz="1200" b="0">
                <a:solidFill>
                  <a:srgbClr val="FFFFFF"/>
                </a:solidFill>
                <a:effectLst>
                  <a:outerShdw blurRad="38100" dist="38100" dir="2700000" rotWithShape="0">
                    <a:srgbClr val="000000"/>
                  </a:outerShdw>
                </a:effectLst>
                <a:latin typeface="+mj-lt"/>
                <a:ea typeface="+mj-ea"/>
                <a:cs typeface="+mj-cs"/>
                <a:sym typeface="Arial"/>
              </a:defRPr>
            </a:pPr>
            <a:r>
              <a:rPr u="sng">
                <a:solidFill>
                  <a:srgbClr val="00CCFF"/>
                </a:solidFill>
                <a:uFill>
                  <a:solidFill>
                    <a:srgbClr val="00CCFF"/>
                  </a:solidFill>
                </a:uFill>
                <a:hlinkClick r:id="rId3"/>
              </a:rPr>
              <a:t>Nano Molecular Machines - Supporting Materials – Kinesin</a:t>
            </a:r>
          </a:p>
        </p:txBody>
      </p:sp>
      <p:sp>
        <p:nvSpPr>
          <p:cNvPr id="267" name="Rectangle 14"/>
          <p:cNvSpPr txBox="1"/>
          <p:nvPr/>
        </p:nvSpPr>
        <p:spPr>
          <a:xfrm>
            <a:off x="228600" y="4114800"/>
            <a:ext cx="8686800" cy="2580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OK, but what exactly are ADP and ATP?</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And how would their "hydrolysis" produce all of these effects?</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300"/>
              </a:spcBef>
              <a:defRPr sz="1600" b="0">
                <a:solidFill>
                  <a:srgbClr val="FFFFFF"/>
                </a:solidFill>
                <a:effectLst>
                  <a:outerShdw blurRad="38100" dist="38100" dir="2700000" rotWithShape="0">
                    <a:srgbClr val="000000"/>
                  </a:outerShdw>
                </a:effectLst>
                <a:latin typeface="+mj-lt"/>
                <a:ea typeface="+mj-ea"/>
                <a:cs typeface="+mj-cs"/>
                <a:sym typeface="Arial"/>
              </a:defRPr>
            </a:pPr>
            <a:r>
              <a:t>	Specifically, how/why is shape of feet being changed?  Answer:</a:t>
            </a:r>
            <a:endParaRPr sz="1400"/>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300"/>
              </a:spcBef>
              <a:defRPr sz="1600" b="0">
                <a:solidFill>
                  <a:srgbClr val="FFFFFF"/>
                </a:solidFill>
                <a:effectLst>
                  <a:outerShdw blurRad="38100" dist="38100" dir="2700000" rotWithShape="0">
                    <a:srgbClr val="000000"/>
                  </a:outerShdw>
                </a:effectLst>
                <a:latin typeface="+mj-lt"/>
                <a:ea typeface="+mj-ea"/>
                <a:cs typeface="+mj-cs"/>
                <a:sym typeface="Arial"/>
              </a:defRPr>
            </a:pPr>
            <a:r>
              <a:t>		</a:t>
            </a:r>
            <a:r>
              <a:rPr>
                <a:solidFill>
                  <a:srgbClr val="FFCC00"/>
                </a:solidFill>
              </a:rPr>
              <a:t>Energy transfer</a:t>
            </a:r>
            <a:r>
              <a:t> and </a:t>
            </a:r>
            <a:r>
              <a:rPr>
                <a:solidFill>
                  <a:srgbClr val="FFCC00"/>
                </a:solidFill>
              </a:rPr>
              <a:t>shape-shifting </a:t>
            </a:r>
            <a:r>
              <a:t>as protein wraps itself around ATP: </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 name="Rectangle 5"/>
          <p:cNvSpPr txBox="1"/>
          <p:nvPr/>
        </p:nvSpPr>
        <p:spPr>
          <a:xfrm>
            <a:off x="304800" y="6365145"/>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70" name="Rectangle 2"/>
          <p:cNvSpPr txBox="1">
            <a:spLocks noGrp="1"/>
          </p:cNvSpPr>
          <p:nvPr>
            <p:ph type="title"/>
          </p:nvPr>
        </p:nvSpPr>
        <p:spPr>
          <a:xfrm>
            <a:off x="152400" y="76200"/>
            <a:ext cx="8686800" cy="609600"/>
          </a:xfrm>
          <a:prstGeom prst="rect">
            <a:avLst/>
          </a:prstGeom>
        </p:spPr>
        <p:txBody>
          <a:bodyPr/>
          <a:lstStyle>
            <a:lvl1pPr>
              <a:defRPr sz="2400"/>
            </a:lvl1pPr>
          </a:lstStyle>
          <a:p>
            <a:r>
              <a:t>Energy is supplied by ATP to ADP conversion:</a:t>
            </a:r>
          </a:p>
        </p:txBody>
      </p:sp>
      <p:sp>
        <p:nvSpPr>
          <p:cNvPr id="271" name="Rectangle 14"/>
          <p:cNvSpPr txBox="1">
            <a:spLocks noGrp="1"/>
          </p:cNvSpPr>
          <p:nvPr>
            <p:ph type="body" idx="1"/>
          </p:nvPr>
        </p:nvSpPr>
        <p:spPr>
          <a:xfrm>
            <a:off x="152400" y="838200"/>
            <a:ext cx="8839201" cy="5021668"/>
          </a:xfrm>
          <a:prstGeom prst="rect">
            <a:avLst/>
          </a:prstGeom>
        </p:spPr>
        <p:txBody>
          <a:bodyPr/>
          <a:lstStyle/>
          <a:p>
            <a:pPr>
              <a:defRPr sz="1800" b="1">
                <a:solidFill>
                  <a:srgbClr val="FF9933"/>
                </a:solidFill>
                <a:latin typeface="+mj-lt"/>
                <a:ea typeface="+mj-ea"/>
                <a:cs typeface="+mj-cs"/>
                <a:sym typeface="Arial"/>
              </a:defRPr>
            </a:pPr>
            <a:r>
              <a:t>A</a:t>
            </a:r>
            <a:r>
              <a:rPr b="0">
                <a:solidFill>
                  <a:srgbClr val="FFFFFF"/>
                </a:solidFill>
              </a:rPr>
              <a:t>denosine </a:t>
            </a:r>
            <a:r>
              <a:t>T</a:t>
            </a:r>
            <a:r>
              <a:rPr b="0">
                <a:solidFill>
                  <a:srgbClr val="FFFFFF"/>
                </a:solidFill>
              </a:rPr>
              <a:t>ri and </a:t>
            </a:r>
            <a:r>
              <a:t>D</a:t>
            </a:r>
            <a:r>
              <a:rPr b="0">
                <a:solidFill>
                  <a:srgbClr val="FFFFFF"/>
                </a:solidFill>
              </a:rPr>
              <a:t>i </a:t>
            </a:r>
            <a:r>
              <a:t>P</a:t>
            </a:r>
            <a:r>
              <a:rPr b="0">
                <a:solidFill>
                  <a:srgbClr val="FFFFFF"/>
                </a:solidFill>
              </a:rPr>
              <a:t>hosphate are based on Adenine (one of the four DNA bases):</a:t>
            </a: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b="1">
                <a:latin typeface="+mj-lt"/>
                <a:ea typeface="+mj-ea"/>
                <a:cs typeface="+mj-cs"/>
                <a:sym typeface="Arial"/>
              </a:defRPr>
            </a:pPr>
            <a:r>
              <a:t>       ATP</a:t>
            </a:r>
            <a:r>
              <a:rPr b="0"/>
              <a:t> </a:t>
            </a:r>
            <a:r>
              <a:rPr sz="1800" b="0"/>
              <a:t>(3 PO</a:t>
            </a:r>
            <a:r>
              <a:rPr sz="1800" b="0" baseline="-25000"/>
              <a:t>4</a:t>
            </a:r>
            <a:r>
              <a:rPr sz="1800" b="0"/>
              <a:t> + Ribose + A)   	     	     </a:t>
            </a:r>
            <a:r>
              <a:t>ADP</a:t>
            </a:r>
            <a:r>
              <a:rPr b="0"/>
              <a:t> </a:t>
            </a:r>
            <a:r>
              <a:rPr sz="1800" b="0"/>
              <a:t>(2 PO</a:t>
            </a:r>
            <a:r>
              <a:rPr sz="1800" b="0" baseline="-25000"/>
              <a:t>4</a:t>
            </a:r>
            <a:r>
              <a:rPr sz="1800" b="0"/>
              <a:t>)+ Ribose + A)</a:t>
            </a:r>
            <a:endParaRPr sz="1800" baseline="30000"/>
          </a:p>
          <a:p>
            <a:pPr>
              <a:defRPr sz="1800" b="1" baseline="30000">
                <a:latin typeface="+mj-lt"/>
                <a:ea typeface="+mj-ea"/>
                <a:cs typeface="+mj-cs"/>
                <a:sym typeface="Arial"/>
              </a:defRPr>
            </a:pPr>
            <a:endParaRPr/>
          </a:p>
          <a:p>
            <a:pPr>
              <a:defRPr sz="1800" b="1" baseline="30000">
                <a:latin typeface="+mj-lt"/>
                <a:ea typeface="+mj-ea"/>
                <a:cs typeface="+mj-cs"/>
                <a:sym typeface="Arial"/>
              </a:defRPr>
            </a:pPr>
            <a:endParaRPr/>
          </a:p>
          <a:p>
            <a:pPr>
              <a:defRPr sz="1800" b="1" baseline="30000">
                <a:latin typeface="+mj-lt"/>
                <a:ea typeface="+mj-ea"/>
                <a:cs typeface="+mj-cs"/>
                <a:sym typeface="Arial"/>
              </a:defRPr>
            </a:pPr>
            <a:endParaRPr/>
          </a:p>
          <a:p>
            <a:pPr>
              <a:defRPr sz="1800" b="1" baseline="30000">
                <a:latin typeface="+mj-lt"/>
                <a:ea typeface="+mj-ea"/>
                <a:cs typeface="+mj-cs"/>
                <a:sym typeface="Arial"/>
              </a:defRPr>
            </a:pPr>
            <a:r>
              <a:t>			</a:t>
            </a:r>
            <a:r>
              <a:rPr baseline="0"/>
              <a:t>             </a:t>
            </a:r>
            <a:r>
              <a:rPr b="0" baseline="0"/>
              <a:t>+ H</a:t>
            </a:r>
            <a:r>
              <a:rPr b="0" baseline="-25000"/>
              <a:t>2</a:t>
            </a:r>
            <a:r>
              <a:rPr b="0" baseline="0"/>
              <a:t>O =&gt;			        + .3 eV</a:t>
            </a:r>
            <a:r>
              <a:t>*</a:t>
            </a:r>
            <a:r>
              <a:rPr b="0" baseline="0"/>
              <a:t>		     	 </a:t>
            </a:r>
          </a:p>
        </p:txBody>
      </p:sp>
      <p:pic>
        <p:nvPicPr>
          <p:cNvPr id="272" name="Picture 8" descr="Picture 8"/>
          <p:cNvPicPr>
            <a:picLocks noChangeAspect="1"/>
          </p:cNvPicPr>
          <p:nvPr/>
        </p:nvPicPr>
        <p:blipFill>
          <a:blip r:embed="rId2">
            <a:extLst/>
          </a:blip>
          <a:stretch>
            <a:fillRect/>
          </a:stretch>
        </p:blipFill>
        <p:spPr>
          <a:xfrm>
            <a:off x="3505200" y="1447800"/>
            <a:ext cx="2198689" cy="1595438"/>
          </a:xfrm>
          <a:prstGeom prst="rect">
            <a:avLst/>
          </a:prstGeom>
          <a:ln w="12700">
            <a:miter lim="400000"/>
          </a:ln>
        </p:spPr>
      </p:pic>
      <p:pic>
        <p:nvPicPr>
          <p:cNvPr id="273" name="Picture 10" descr="Picture 10"/>
          <p:cNvPicPr>
            <a:picLocks noChangeAspect="1"/>
          </p:cNvPicPr>
          <p:nvPr/>
        </p:nvPicPr>
        <p:blipFill>
          <a:blip r:embed="rId3">
            <a:extLst/>
          </a:blip>
          <a:stretch>
            <a:fillRect/>
          </a:stretch>
        </p:blipFill>
        <p:spPr>
          <a:xfrm>
            <a:off x="5181600" y="4146550"/>
            <a:ext cx="2667000" cy="1262063"/>
          </a:xfrm>
          <a:prstGeom prst="rect">
            <a:avLst/>
          </a:prstGeom>
          <a:ln w="12700">
            <a:miter lim="400000"/>
          </a:ln>
        </p:spPr>
      </p:pic>
      <p:sp>
        <p:nvSpPr>
          <p:cNvPr id="274" name="Rectangle 4"/>
          <p:cNvSpPr txBox="1"/>
          <p:nvPr/>
        </p:nvSpPr>
        <p:spPr>
          <a:xfrm>
            <a:off x="601663" y="5683567"/>
            <a:ext cx="778033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spAutoFit/>
          </a:bodyPr>
          <a:lstStyle/>
          <a:p>
            <a:pPr>
              <a:spcBef>
                <a:spcPts val="400"/>
              </a:spcBef>
              <a:defRPr sz="1400" b="0">
                <a:solidFill>
                  <a:srgbClr val="FFFFFF"/>
                </a:solidFill>
                <a:effectLst>
                  <a:outerShdw blurRad="38100" dist="38100" dir="2700000" rotWithShape="0">
                    <a:srgbClr val="000000"/>
                  </a:outerShdw>
                </a:effectLst>
              </a:defRPr>
            </a:pPr>
            <a:r>
              <a:t>"Molecular Biology of the Cell" panel 2.6 and figure 2-27		</a:t>
            </a:r>
            <a:r>
              <a:rPr sz="1800" b="1" baseline="30000"/>
              <a:t>*</a:t>
            </a:r>
            <a:r>
              <a:t>(= 7.3 kcal / mol)	</a:t>
            </a:r>
          </a:p>
        </p:txBody>
      </p:sp>
      <p:pic>
        <p:nvPicPr>
          <p:cNvPr id="275" name="Picture 12" descr="Picture 12"/>
          <p:cNvPicPr>
            <a:picLocks noChangeAspect="1"/>
          </p:cNvPicPr>
          <p:nvPr/>
        </p:nvPicPr>
        <p:blipFill>
          <a:blip r:embed="rId4">
            <a:extLst/>
          </a:blip>
          <a:stretch>
            <a:fillRect/>
          </a:stretch>
        </p:blipFill>
        <p:spPr>
          <a:xfrm>
            <a:off x="457200" y="4102100"/>
            <a:ext cx="3124200" cy="1290638"/>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78" name="Rectangle 2"/>
          <p:cNvSpPr txBox="1">
            <a:spLocks noGrp="1"/>
          </p:cNvSpPr>
          <p:nvPr>
            <p:ph type="title"/>
          </p:nvPr>
        </p:nvSpPr>
        <p:spPr>
          <a:xfrm>
            <a:off x="152400" y="76200"/>
            <a:ext cx="8686800" cy="762000"/>
          </a:xfrm>
          <a:prstGeom prst="rect">
            <a:avLst/>
          </a:prstGeom>
        </p:spPr>
        <p:txBody>
          <a:bodyPr/>
          <a:lstStyle>
            <a:lvl1pPr>
              <a:defRPr sz="2400"/>
            </a:lvl1pPr>
          </a:lstStyle>
          <a:p>
            <a:r>
              <a:t>Which also drives the shape-shifting:</a:t>
            </a:r>
          </a:p>
        </p:txBody>
      </p:sp>
      <p:sp>
        <p:nvSpPr>
          <p:cNvPr id="279" name="Rectangle 14"/>
          <p:cNvSpPr txBox="1">
            <a:spLocks noGrp="1"/>
          </p:cNvSpPr>
          <p:nvPr>
            <p:ph type="body" sz="half" idx="1"/>
          </p:nvPr>
        </p:nvSpPr>
        <p:spPr>
          <a:xfrm>
            <a:off x="228600" y="990600"/>
            <a:ext cx="8686800" cy="1752600"/>
          </a:xfrm>
          <a:prstGeom prst="rect">
            <a:avLst/>
          </a:prstGeom>
        </p:spPr>
        <p:txBody>
          <a:bodyPr/>
          <a:lstStyle>
            <a:lvl1pPr>
              <a:spcBef>
                <a:spcPts val="300"/>
              </a:spcBef>
              <a:defRPr sz="1600">
                <a:latin typeface="+mj-lt"/>
                <a:ea typeface="+mj-ea"/>
                <a:cs typeface="+mj-cs"/>
                <a:sym typeface="Arial"/>
              </a:defRPr>
            </a:lvl1pPr>
          </a:lstStyle>
          <a:p>
            <a:r>
              <a:t>Detailed structure of kinesin protein (the feet) as determined by X-ray diffraction:</a:t>
            </a:r>
          </a:p>
        </p:txBody>
      </p:sp>
      <p:sp>
        <p:nvSpPr>
          <p:cNvPr id="280" name="Rectangle 14"/>
          <p:cNvSpPr txBox="1"/>
          <p:nvPr/>
        </p:nvSpPr>
        <p:spPr>
          <a:xfrm>
            <a:off x="228600" y="3657600"/>
            <a:ext cx="8686800" cy="572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600" b="0">
                <a:solidFill>
                  <a:srgbClr val="FFFFFF"/>
                </a:solidFill>
                <a:effectLst>
                  <a:outerShdw blurRad="38100" dist="38100" dir="2700000" rotWithShape="0">
                    <a:srgbClr val="000000"/>
                  </a:outerShdw>
                </a:effectLst>
                <a:latin typeface="+mj-lt"/>
                <a:ea typeface="+mj-ea"/>
                <a:cs typeface="+mj-cs"/>
                <a:sym typeface="Arial"/>
              </a:defRPr>
            </a:lvl1pPr>
          </a:lstStyle>
          <a:p>
            <a:r>
              <a:t>Reshaping the feet/legs via ATP absorption, conversion to ADP, and its liberation:</a:t>
            </a:r>
            <a:endParaRPr sz="1400"/>
          </a:p>
        </p:txBody>
      </p:sp>
      <p:pic>
        <p:nvPicPr>
          <p:cNvPr id="281" name="Picture 10" descr="Picture 10"/>
          <p:cNvPicPr>
            <a:picLocks noChangeAspect="1"/>
          </p:cNvPicPr>
          <p:nvPr/>
        </p:nvPicPr>
        <p:blipFill>
          <a:blip r:embed="rId2">
            <a:extLst/>
          </a:blip>
          <a:stretch>
            <a:fillRect/>
          </a:stretch>
        </p:blipFill>
        <p:spPr>
          <a:xfrm>
            <a:off x="381000" y="4465637"/>
            <a:ext cx="1905000" cy="1177926"/>
          </a:xfrm>
          <a:prstGeom prst="rect">
            <a:avLst/>
          </a:prstGeom>
          <a:ln w="12700">
            <a:miter lim="400000"/>
          </a:ln>
        </p:spPr>
      </p:pic>
      <p:pic>
        <p:nvPicPr>
          <p:cNvPr id="282" name="Picture 11" descr="Picture 11"/>
          <p:cNvPicPr>
            <a:picLocks noChangeAspect="1"/>
          </p:cNvPicPr>
          <p:nvPr/>
        </p:nvPicPr>
        <p:blipFill>
          <a:blip r:embed="rId3">
            <a:extLst/>
          </a:blip>
          <a:stretch>
            <a:fillRect/>
          </a:stretch>
        </p:blipFill>
        <p:spPr>
          <a:xfrm>
            <a:off x="2590800" y="4286250"/>
            <a:ext cx="1905000" cy="1382713"/>
          </a:xfrm>
          <a:prstGeom prst="rect">
            <a:avLst/>
          </a:prstGeom>
          <a:ln w="12700">
            <a:miter lim="400000"/>
          </a:ln>
        </p:spPr>
      </p:pic>
      <p:pic>
        <p:nvPicPr>
          <p:cNvPr id="283" name="Picture 12" descr="Picture 12"/>
          <p:cNvPicPr>
            <a:picLocks noChangeAspect="1"/>
          </p:cNvPicPr>
          <p:nvPr/>
        </p:nvPicPr>
        <p:blipFill>
          <a:blip r:embed="rId4">
            <a:extLst/>
          </a:blip>
          <a:stretch>
            <a:fillRect/>
          </a:stretch>
        </p:blipFill>
        <p:spPr>
          <a:xfrm>
            <a:off x="4876800" y="4262437"/>
            <a:ext cx="1824039" cy="1406526"/>
          </a:xfrm>
          <a:prstGeom prst="rect">
            <a:avLst/>
          </a:prstGeom>
          <a:ln w="12700">
            <a:miter lim="400000"/>
          </a:ln>
        </p:spPr>
      </p:pic>
      <p:pic>
        <p:nvPicPr>
          <p:cNvPr id="284" name="Picture 14" descr="Picture 14"/>
          <p:cNvPicPr>
            <a:picLocks noChangeAspect="1"/>
          </p:cNvPicPr>
          <p:nvPr/>
        </p:nvPicPr>
        <p:blipFill>
          <a:blip r:embed="rId5">
            <a:extLst/>
          </a:blip>
          <a:stretch>
            <a:fillRect/>
          </a:stretch>
        </p:blipFill>
        <p:spPr>
          <a:xfrm>
            <a:off x="7162800" y="4043362"/>
            <a:ext cx="1758950" cy="1798638"/>
          </a:xfrm>
          <a:prstGeom prst="rect">
            <a:avLst/>
          </a:prstGeom>
          <a:ln w="12700">
            <a:miter lim="400000"/>
          </a:ln>
        </p:spPr>
      </p:pic>
      <p:sp>
        <p:nvSpPr>
          <p:cNvPr id="285" name="Rectangle 4"/>
          <p:cNvSpPr txBox="1"/>
          <p:nvPr/>
        </p:nvSpPr>
        <p:spPr>
          <a:xfrm>
            <a:off x="601663" y="5876975"/>
            <a:ext cx="7780336"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spAutoFit/>
          </a:bodyPr>
          <a:lstStyle>
            <a:lvl1pPr algn="ctr">
              <a:spcBef>
                <a:spcPts val="300"/>
              </a:spcBef>
              <a:defRPr sz="1400" b="0">
                <a:solidFill>
                  <a:srgbClr val="FFFFFF"/>
                </a:solidFill>
                <a:effectLst>
                  <a:outerShdw blurRad="38100" dist="38100" dir="2700000" rotWithShape="0">
                    <a:srgbClr val="000000"/>
                  </a:outerShdw>
                </a:effectLst>
                <a:latin typeface="+mj-lt"/>
                <a:ea typeface="+mj-ea"/>
                <a:cs typeface="+mj-cs"/>
                <a:sym typeface="Arial"/>
              </a:defRPr>
            </a:lvl1pPr>
          </a:lstStyle>
          <a:p>
            <a:r>
              <a:t>"Molecular Biology of the Cell" figures 11-60 and 3-77	</a:t>
            </a:r>
          </a:p>
        </p:txBody>
      </p:sp>
      <p:sp>
        <p:nvSpPr>
          <p:cNvPr id="286" name="Rectangle 4"/>
          <p:cNvSpPr txBox="1"/>
          <p:nvPr/>
        </p:nvSpPr>
        <p:spPr>
          <a:xfrm>
            <a:off x="4572000" y="2286317"/>
            <a:ext cx="1524000"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spAutoFit/>
          </a:bodyPr>
          <a:lstStyle/>
          <a:p>
            <a:pPr algn="ctr">
              <a:spcBef>
                <a:spcPts val="300"/>
              </a:spcBef>
              <a:defRPr sz="1400" b="0">
                <a:solidFill>
                  <a:srgbClr val="FFFFFF"/>
                </a:solidFill>
                <a:effectLst>
                  <a:outerShdw blurRad="38100" dist="38100" dir="2700000" rotWithShape="0">
                    <a:srgbClr val="000000"/>
                  </a:outerShdw>
                </a:effectLst>
              </a:defRPr>
            </a:pPr>
            <a:r>
              <a:t>One foot with </a:t>
            </a:r>
            <a:r>
              <a:rPr b="1">
                <a:solidFill>
                  <a:srgbClr val="FFCC00"/>
                </a:solidFill>
              </a:rPr>
              <a:t>bound ATP</a:t>
            </a:r>
            <a:r>
              <a:t>:</a:t>
            </a:r>
          </a:p>
        </p:txBody>
      </p:sp>
      <p:pic>
        <p:nvPicPr>
          <p:cNvPr id="287" name="Picture 14" descr="Picture 14"/>
          <p:cNvPicPr>
            <a:picLocks noChangeAspect="1"/>
          </p:cNvPicPr>
          <p:nvPr/>
        </p:nvPicPr>
        <p:blipFill>
          <a:blip r:embed="rId6">
            <a:extLst/>
          </a:blip>
          <a:stretch>
            <a:fillRect/>
          </a:stretch>
        </p:blipFill>
        <p:spPr>
          <a:xfrm>
            <a:off x="1828800" y="1600200"/>
            <a:ext cx="2571750" cy="1752600"/>
          </a:xfrm>
          <a:prstGeom prst="rect">
            <a:avLst/>
          </a:prstGeom>
          <a:ln w="12700">
            <a:miter lim="400000"/>
          </a:ln>
        </p:spPr>
      </p:pic>
      <p:sp>
        <p:nvSpPr>
          <p:cNvPr id="288" name="Rectangle 4"/>
          <p:cNvSpPr txBox="1"/>
          <p:nvPr/>
        </p:nvSpPr>
        <p:spPr>
          <a:xfrm>
            <a:off x="304800" y="2210117"/>
            <a:ext cx="1524000"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spAutoFit/>
          </a:bodyPr>
          <a:lstStyle>
            <a:lvl1pPr algn="ctr">
              <a:spcBef>
                <a:spcPts val="300"/>
              </a:spcBef>
              <a:defRPr sz="1400" b="0">
                <a:solidFill>
                  <a:srgbClr val="FFFFFF"/>
                </a:solidFill>
                <a:effectLst>
                  <a:outerShdw blurRad="38100" dist="38100" dir="2700000" rotWithShape="0">
                    <a:srgbClr val="000000"/>
                  </a:outerShdw>
                </a:effectLst>
              </a:defRPr>
            </a:lvl1pPr>
          </a:lstStyle>
          <a:p>
            <a:r>
              <a:t>Full two-footed kinesin protein:</a:t>
            </a:r>
          </a:p>
        </p:txBody>
      </p:sp>
      <p:pic>
        <p:nvPicPr>
          <p:cNvPr id="289" name="Picture 20" descr="Picture 20"/>
          <p:cNvPicPr>
            <a:picLocks noChangeAspect="1"/>
          </p:cNvPicPr>
          <p:nvPr/>
        </p:nvPicPr>
        <p:blipFill>
          <a:blip r:embed="rId7">
            <a:extLst/>
          </a:blip>
          <a:stretch>
            <a:fillRect/>
          </a:stretch>
        </p:blipFill>
        <p:spPr>
          <a:xfrm>
            <a:off x="6096000" y="1600200"/>
            <a:ext cx="2640014" cy="1692275"/>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 name="Rectangle 2"/>
          <p:cNvSpPr txBox="1">
            <a:spLocks noGrp="1"/>
          </p:cNvSpPr>
          <p:nvPr>
            <p:ph type="title"/>
          </p:nvPr>
        </p:nvSpPr>
        <p:spPr>
          <a:xfrm>
            <a:off x="152400" y="76200"/>
            <a:ext cx="8686800" cy="762000"/>
          </a:xfrm>
          <a:prstGeom prst="rect">
            <a:avLst/>
          </a:prstGeom>
        </p:spPr>
        <p:txBody>
          <a:bodyPr/>
          <a:lstStyle>
            <a:lvl1pPr>
              <a:defRPr sz="2400"/>
            </a:lvl1pPr>
          </a:lstStyle>
          <a:p>
            <a:r>
              <a:t>But are "they" sure that this is how kinesin works?</a:t>
            </a:r>
          </a:p>
        </p:txBody>
      </p:sp>
      <p:sp>
        <p:nvSpPr>
          <p:cNvPr id="292" name="Rectangle 14"/>
          <p:cNvSpPr txBox="1">
            <a:spLocks noGrp="1"/>
          </p:cNvSpPr>
          <p:nvPr>
            <p:ph type="body" sz="half" idx="1"/>
          </p:nvPr>
        </p:nvSpPr>
        <p:spPr>
          <a:xfrm>
            <a:off x="228600" y="914400"/>
            <a:ext cx="8686800" cy="1752600"/>
          </a:xfrm>
          <a:prstGeom prst="rect">
            <a:avLst/>
          </a:prstGeom>
        </p:spPr>
        <p:txBody>
          <a:bodyPr/>
          <a:lstStyle/>
          <a:p>
            <a:pPr>
              <a:defRPr sz="1800">
                <a:latin typeface="+mj-lt"/>
                <a:ea typeface="+mj-ea"/>
                <a:cs typeface="+mj-cs"/>
                <a:sym typeface="Arial"/>
              </a:defRPr>
            </a:pPr>
            <a:r>
              <a:t>Details are still being worked out</a:t>
            </a:r>
          </a:p>
          <a:p>
            <a:pPr>
              <a:defRPr sz="1000">
                <a:latin typeface="+mj-lt"/>
                <a:ea typeface="+mj-ea"/>
                <a:cs typeface="+mj-cs"/>
                <a:sym typeface="Arial"/>
              </a:defRPr>
            </a:pPr>
            <a:endParaRPr/>
          </a:p>
          <a:p>
            <a:pPr>
              <a:spcBef>
                <a:spcPts val="300"/>
              </a:spcBef>
              <a:defRPr sz="1600">
                <a:latin typeface="+mj-lt"/>
                <a:ea typeface="+mj-ea"/>
                <a:cs typeface="+mj-cs"/>
                <a:sym typeface="Arial"/>
              </a:defRPr>
            </a:pPr>
            <a:r>
              <a:t>	An example from the Andreas Hoenger modeling group at U. Colorado, Boulder:</a:t>
            </a:r>
          </a:p>
        </p:txBody>
      </p:sp>
      <p:pic>
        <p:nvPicPr>
          <p:cNvPr id="293" name="Picture 14" descr="Picture 14"/>
          <p:cNvPicPr>
            <a:picLocks noChangeAspect="1"/>
          </p:cNvPicPr>
          <p:nvPr/>
        </p:nvPicPr>
        <p:blipFill>
          <a:blip r:embed="rId2">
            <a:extLst/>
          </a:blip>
          <a:stretch>
            <a:fillRect/>
          </a:stretch>
        </p:blipFill>
        <p:spPr>
          <a:xfrm>
            <a:off x="2362200" y="1905000"/>
            <a:ext cx="4572000" cy="2973389"/>
          </a:xfrm>
          <a:prstGeom prst="rect">
            <a:avLst/>
          </a:prstGeom>
          <a:ln w="12700">
            <a:miter lim="400000"/>
          </a:ln>
        </p:spPr>
      </p:pic>
      <p:sp>
        <p:nvSpPr>
          <p:cNvPr id="294" name="Rectangle 14"/>
          <p:cNvSpPr txBox="1"/>
          <p:nvPr/>
        </p:nvSpPr>
        <p:spPr>
          <a:xfrm>
            <a:off x="304800" y="5029200"/>
            <a:ext cx="8686800" cy="1231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defRPr sz="1600" b="0">
                <a:solidFill>
                  <a:srgbClr val="FFFFFF"/>
                </a:solidFill>
                <a:effectLst>
                  <a:outerShdw blurRad="38100" dist="38100" dir="2700000" rotWithShape="0">
                    <a:srgbClr val="000000"/>
                  </a:outerShdw>
                </a:effectLst>
                <a:latin typeface="+mj-lt"/>
                <a:ea typeface="+mj-ea"/>
                <a:cs typeface="+mj-cs"/>
                <a:sym typeface="Arial"/>
              </a:defRPr>
            </a:pPr>
            <a:r>
              <a:t>Microtubule at bottom (mesh, with embedded blue and green protein domains)</a:t>
            </a:r>
          </a:p>
          <a:p>
            <a:pPr>
              <a:spcBef>
                <a:spcPts val="400"/>
              </a:spcBef>
              <a:defRPr sz="9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300"/>
              </a:spcBef>
              <a:defRPr sz="1600" b="0">
                <a:solidFill>
                  <a:srgbClr val="FFFFFF"/>
                </a:solidFill>
                <a:effectLst>
                  <a:outerShdw blurRad="38100" dist="38100" dir="2700000" rotWithShape="0">
                    <a:srgbClr val="000000"/>
                  </a:outerShdw>
                </a:effectLst>
                <a:latin typeface="+mj-lt"/>
                <a:ea typeface="+mj-ea"/>
                <a:cs typeface="+mj-cs"/>
                <a:sym typeface="Arial"/>
              </a:defRPr>
            </a:pPr>
            <a:r>
              <a:t>First kinesin protein foot wrapped around LEFT microtubule bump</a:t>
            </a:r>
          </a:p>
          <a:p>
            <a:pPr>
              <a:spcBef>
                <a:spcPts val="400"/>
              </a:spcBef>
              <a:defRPr sz="9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300"/>
              </a:spcBef>
              <a:defRPr sz="1600" b="0">
                <a:solidFill>
                  <a:srgbClr val="FFFFFF"/>
                </a:solidFill>
                <a:effectLst>
                  <a:outerShdw blurRad="38100" dist="38100" dir="2700000" rotWithShape="0">
                    <a:srgbClr val="000000"/>
                  </a:outerShdw>
                </a:effectLst>
                <a:latin typeface="+mj-lt"/>
                <a:ea typeface="+mj-ea"/>
                <a:cs typeface="+mj-cs"/>
                <a:sym typeface="Arial"/>
              </a:defRPr>
            </a:pPr>
            <a:r>
              <a:t>Second kinesin protein foot, with embedded ADP, wrapped around RIGHT microtubule bump</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97" name="Rectangle 2"/>
          <p:cNvSpPr txBox="1">
            <a:spLocks noGrp="1"/>
          </p:cNvSpPr>
          <p:nvPr>
            <p:ph type="title"/>
          </p:nvPr>
        </p:nvSpPr>
        <p:spPr>
          <a:xfrm>
            <a:off x="304800" y="76200"/>
            <a:ext cx="8534400" cy="762000"/>
          </a:xfrm>
          <a:prstGeom prst="rect">
            <a:avLst/>
          </a:prstGeom>
        </p:spPr>
        <p:txBody>
          <a:bodyPr/>
          <a:lstStyle/>
          <a:p>
            <a:r>
              <a:t>Comparison with our classic mechanical nanobot:</a:t>
            </a:r>
          </a:p>
        </p:txBody>
      </p:sp>
      <p:sp>
        <p:nvSpPr>
          <p:cNvPr id="298" name="Rectangle 3"/>
          <p:cNvSpPr txBox="1"/>
          <p:nvPr/>
        </p:nvSpPr>
        <p:spPr>
          <a:xfrm>
            <a:off x="304800" y="990600"/>
            <a:ext cx="8534400" cy="4808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Our "mechanical" way of building things:</a:t>
            </a:r>
          </a:p>
          <a:p>
            <a:pPr>
              <a:spcBef>
                <a:spcPts val="400"/>
              </a:spcBef>
              <a:defRPr sz="16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r>
              <a:rPr sz="1800"/>
              <a:t>Fixed frameworks / trusses / girders</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Joined by pivot points / hinges</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Determining single well-defined types and ranges of motion</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Moved by gears</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Driven by transmissions / pulleys / chains</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Delivering and translating motion of discrete motor units</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To which fuel is supplied via pipes or wires</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lgn="ctr">
              <a:spcBef>
                <a:spcPts val="400"/>
              </a:spcBef>
              <a:defRPr sz="2000" b="0">
                <a:solidFill>
                  <a:srgbClr val="FFCC00"/>
                </a:solidFill>
                <a:effectLst>
                  <a:outerShdw blurRad="38100" dist="38100" dir="2700000" rotWithShape="0">
                    <a:srgbClr val="000000"/>
                  </a:outerShdw>
                </a:effectLst>
                <a:latin typeface="+mj-lt"/>
                <a:ea typeface="+mj-ea"/>
                <a:cs typeface="+mj-cs"/>
                <a:sym typeface="Arial"/>
              </a:defRPr>
            </a:pPr>
            <a:r>
              <a:t>Many </a:t>
            </a:r>
            <a:r>
              <a:rPr b="1"/>
              <a:t>DIFFERENT</a:t>
            </a:r>
            <a:r>
              <a:t> components each with a </a:t>
            </a:r>
            <a:r>
              <a:rPr b="1"/>
              <a:t>single/unique </a:t>
            </a:r>
            <a:r>
              <a:t>role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01" name="Rectangle 2"/>
          <p:cNvSpPr txBox="1">
            <a:spLocks noGrp="1"/>
          </p:cNvSpPr>
          <p:nvPr>
            <p:ph type="title"/>
          </p:nvPr>
        </p:nvSpPr>
        <p:spPr>
          <a:xfrm>
            <a:off x="304800" y="76200"/>
            <a:ext cx="8534400" cy="762000"/>
          </a:xfrm>
          <a:prstGeom prst="rect">
            <a:avLst/>
          </a:prstGeom>
        </p:spPr>
        <p:txBody>
          <a:bodyPr/>
          <a:lstStyle/>
          <a:p>
            <a:r>
              <a:t>Nature's approach is VERY different:</a:t>
            </a:r>
          </a:p>
        </p:txBody>
      </p:sp>
      <p:sp>
        <p:nvSpPr>
          <p:cNvPr id="302" name="Rectangle 3"/>
          <p:cNvSpPr txBox="1"/>
          <p:nvPr/>
        </p:nvSpPr>
        <p:spPr>
          <a:xfrm>
            <a:off x="304800" y="914400"/>
            <a:ext cx="8534400" cy="7717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MUCH greater use of folding</a:t>
            </a:r>
          </a:p>
          <a:p>
            <a:pPr>
              <a:spcBef>
                <a:spcPts val="400"/>
              </a:spcBef>
              <a:defRPr sz="8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r>
              <a:rPr sz="1800"/>
              <a:t>Natural because biology's structures are </a:t>
            </a:r>
            <a:r>
              <a:rPr sz="1800" b="1"/>
              <a:t>based</a:t>
            </a:r>
            <a:r>
              <a:rPr sz="1800"/>
              <a:t> upon protein folding!</a:t>
            </a: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EVERYTHING is flexible</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Where motion is required, just program flexing via chemical reaction</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r>
              <a:rPr sz="1800"/>
              <a:t>Built right </a:t>
            </a:r>
            <a:r>
              <a:rPr sz="1800" b="1"/>
              <a:t>into</a:t>
            </a:r>
            <a:r>
              <a:rPr sz="1800"/>
              <a:t> the part (no separate motor/transmission/hinge...)!</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IMMERSE in SEA of fuel (i.e. no piping/wiring to only certain points)</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Do minimum work necessary, leaving rest to Brownian vibrations</a:t>
            </a:r>
          </a:p>
          <a:p>
            <a:pPr>
              <a:spcBef>
                <a:spcPts val="400"/>
              </a:spcBef>
              <a:defRPr sz="8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r>
              <a:rPr sz="1800"/>
              <a:t>Kinesin "machine" provides </a:t>
            </a:r>
            <a:r>
              <a:rPr sz="1800" b="1"/>
              <a:t>only</a:t>
            </a:r>
            <a:r>
              <a:rPr sz="1800"/>
              <a:t> the latching and unlatching</a:t>
            </a:r>
          </a:p>
          <a:p>
            <a:pPr>
              <a:spcBef>
                <a:spcPts val="400"/>
              </a:spcBef>
              <a:defRPr sz="8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Brownian motion does the rest: Swing of foot to new position</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05" name="Rectangle 2"/>
          <p:cNvSpPr txBox="1">
            <a:spLocks noGrp="1"/>
          </p:cNvSpPr>
          <p:nvPr>
            <p:ph type="title"/>
          </p:nvPr>
        </p:nvSpPr>
        <p:spPr>
          <a:xfrm>
            <a:off x="152400" y="76200"/>
            <a:ext cx="8839200" cy="762000"/>
          </a:xfrm>
          <a:prstGeom prst="rect">
            <a:avLst/>
          </a:prstGeom>
        </p:spPr>
        <p:txBody>
          <a:bodyPr/>
          <a:lstStyle>
            <a:lvl1pPr>
              <a:defRPr sz="2400"/>
            </a:lvl1pPr>
          </a:lstStyle>
          <a:p>
            <a:r>
              <a:t>Returning to mechanical approach, but enlightened by nature:</a:t>
            </a:r>
          </a:p>
        </p:txBody>
      </p:sp>
      <p:sp>
        <p:nvSpPr>
          <p:cNvPr id="306" name="Rectangle 3"/>
          <p:cNvSpPr txBox="1"/>
          <p:nvPr/>
        </p:nvSpPr>
        <p:spPr>
          <a:xfrm>
            <a:off x="304800" y="990600"/>
            <a:ext cx="8534400" cy="10710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Start by taking vibration and flexibility into account:</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One group tackling this is led by futurist K. Eric Drexler</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Working with computer modeling firm Nanorex</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Which has proposed and modeled these nano-mechanical components:</a:t>
            </a:r>
          </a:p>
          <a:p>
            <a:pPr>
              <a:spcBef>
                <a:spcPts val="400"/>
              </a:spcBef>
              <a:defRPr sz="11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300"/>
              </a:spcBef>
              <a:defRPr sz="1400" b="0">
                <a:solidFill>
                  <a:srgbClr val="FFFFFF"/>
                </a:solidFill>
                <a:latin typeface="+mj-lt"/>
                <a:ea typeface="+mj-ea"/>
                <a:cs typeface="+mj-cs"/>
                <a:sym typeface="Arial"/>
              </a:defRPr>
            </a:pPr>
            <a:r>
              <a:t>Small Bearing	          Planetary Gear		Differential		      Transmission</a:t>
            </a: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lgn="ctr">
              <a:spcBef>
                <a:spcPts val="200"/>
              </a:spcBef>
              <a:defRPr sz="1200" b="0">
                <a:solidFill>
                  <a:srgbClr val="FFFFFF"/>
                </a:solidFill>
                <a:effectLst>
                  <a:outerShdw blurRad="38100" dist="38100" dir="2700000" rotWithShape="0">
                    <a:srgbClr val="000000"/>
                  </a:outerShdw>
                </a:effectLst>
                <a:latin typeface="+mj-lt"/>
                <a:ea typeface="+mj-ea"/>
                <a:cs typeface="+mj-cs"/>
                <a:sym typeface="Arial"/>
              </a:defRPr>
            </a:pPr>
            <a:r>
              <a:t>To see fully animated action of these gifs go to: </a:t>
            </a:r>
            <a:r>
              <a:rPr u="sng">
                <a:solidFill>
                  <a:srgbClr val="00CCFF"/>
                </a:solidFill>
                <a:uFill>
                  <a:solidFill>
                    <a:srgbClr val="00CCFF"/>
                  </a:solidFill>
                </a:uFill>
                <a:hlinkClick r:id="rId2"/>
              </a:rPr>
              <a:t>Nano Molecular Machines - Supporting Materials - Nanorex </a:t>
            </a:r>
          </a:p>
          <a:p>
            <a:pPr algn="ct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p:txBody>
      </p:sp>
      <p:pic>
        <p:nvPicPr>
          <p:cNvPr id="307" name="Picture 8" descr="Picture 8"/>
          <p:cNvPicPr>
            <a:picLocks noChangeAspect="1"/>
          </p:cNvPicPr>
          <p:nvPr/>
        </p:nvPicPr>
        <p:blipFill>
          <a:blip r:embed="rId3">
            <a:extLst/>
          </a:blip>
          <a:stretch>
            <a:fillRect/>
          </a:stretch>
        </p:blipFill>
        <p:spPr>
          <a:xfrm>
            <a:off x="152400" y="3581400"/>
            <a:ext cx="2057400" cy="1708150"/>
          </a:xfrm>
          <a:prstGeom prst="rect">
            <a:avLst/>
          </a:prstGeom>
          <a:ln w="12700">
            <a:miter lim="400000"/>
          </a:ln>
        </p:spPr>
      </p:pic>
      <p:pic>
        <p:nvPicPr>
          <p:cNvPr id="308" name="Picture 9" descr="Picture 9"/>
          <p:cNvPicPr>
            <a:picLocks noChangeAspect="1"/>
          </p:cNvPicPr>
          <p:nvPr/>
        </p:nvPicPr>
        <p:blipFill>
          <a:blip r:embed="rId4">
            <a:extLst/>
          </a:blip>
          <a:stretch>
            <a:fillRect/>
          </a:stretch>
        </p:blipFill>
        <p:spPr>
          <a:xfrm>
            <a:off x="2514600" y="3594100"/>
            <a:ext cx="1676400" cy="1676400"/>
          </a:xfrm>
          <a:prstGeom prst="rect">
            <a:avLst/>
          </a:prstGeom>
          <a:ln w="12700">
            <a:miter lim="400000"/>
          </a:ln>
        </p:spPr>
      </p:pic>
      <p:pic>
        <p:nvPicPr>
          <p:cNvPr id="309" name="Picture 10" descr="Picture 10"/>
          <p:cNvPicPr>
            <a:picLocks noChangeAspect="1"/>
          </p:cNvPicPr>
          <p:nvPr/>
        </p:nvPicPr>
        <p:blipFill>
          <a:blip r:embed="rId5">
            <a:extLst/>
          </a:blip>
          <a:stretch>
            <a:fillRect/>
          </a:stretch>
        </p:blipFill>
        <p:spPr>
          <a:xfrm>
            <a:off x="4387850" y="3594100"/>
            <a:ext cx="2165350" cy="1673225"/>
          </a:xfrm>
          <a:prstGeom prst="rect">
            <a:avLst/>
          </a:prstGeom>
          <a:ln w="12700">
            <a:miter lim="400000"/>
          </a:ln>
        </p:spPr>
      </p:pic>
      <p:pic>
        <p:nvPicPr>
          <p:cNvPr id="310" name="Picture 11" descr="Picture 11"/>
          <p:cNvPicPr>
            <a:picLocks noChangeAspect="1"/>
          </p:cNvPicPr>
          <p:nvPr/>
        </p:nvPicPr>
        <p:blipFill>
          <a:blip r:embed="rId6">
            <a:extLst/>
          </a:blip>
          <a:stretch>
            <a:fillRect/>
          </a:stretch>
        </p:blipFill>
        <p:spPr>
          <a:xfrm>
            <a:off x="6705600" y="3581400"/>
            <a:ext cx="2057400" cy="1693864"/>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13" name="Rectangle 2"/>
          <p:cNvSpPr txBox="1">
            <a:spLocks noGrp="1"/>
          </p:cNvSpPr>
          <p:nvPr>
            <p:ph type="title"/>
          </p:nvPr>
        </p:nvSpPr>
        <p:spPr>
          <a:xfrm>
            <a:off x="304800" y="76200"/>
            <a:ext cx="8534400" cy="457200"/>
          </a:xfrm>
          <a:prstGeom prst="rect">
            <a:avLst/>
          </a:prstGeom>
        </p:spPr>
        <p:txBody>
          <a:bodyPr/>
          <a:lstStyle/>
          <a:p>
            <a:r>
              <a:t>Or even more complex nanotube proposals:</a:t>
            </a:r>
          </a:p>
        </p:txBody>
      </p:sp>
      <p:sp>
        <p:nvSpPr>
          <p:cNvPr id="314" name="Rectangle 3"/>
          <p:cNvSpPr txBox="1">
            <a:spLocks noGrp="1"/>
          </p:cNvSpPr>
          <p:nvPr>
            <p:ph type="body" idx="1"/>
          </p:nvPr>
        </p:nvSpPr>
        <p:spPr>
          <a:xfrm>
            <a:off x="228600" y="2489200"/>
            <a:ext cx="8686800" cy="4451688"/>
          </a:xfrm>
          <a:prstGeom prst="rect">
            <a:avLst/>
          </a:prstGeom>
        </p:spPr>
        <p:txBody>
          <a:bodyPr/>
          <a:lstStyle/>
          <a:p>
            <a:pPr>
              <a:defRPr sz="1800">
                <a:latin typeface="+mj-lt"/>
                <a:ea typeface="+mj-ea"/>
                <a:cs typeface="+mj-cs"/>
                <a:sym typeface="Arial"/>
              </a:defRPr>
            </a:pPr>
            <a:r>
              <a:t>But these ARE only computer modeled proposals</a:t>
            </a:r>
          </a:p>
          <a:p>
            <a:pPr>
              <a:defRPr sz="1000">
                <a:latin typeface="+mj-lt"/>
                <a:ea typeface="+mj-ea"/>
                <a:cs typeface="+mj-cs"/>
                <a:sym typeface="Arial"/>
              </a:defRPr>
            </a:pPr>
            <a:endParaRPr/>
          </a:p>
          <a:p>
            <a:pPr>
              <a:spcBef>
                <a:spcPts val="300"/>
              </a:spcBef>
              <a:defRPr sz="1600">
                <a:latin typeface="+mj-lt"/>
                <a:ea typeface="+mj-ea"/>
                <a:cs typeface="+mj-cs"/>
                <a:sym typeface="Arial"/>
              </a:defRPr>
            </a:pPr>
            <a:r>
              <a:t>	Which, some argue, underestimate vibrations and/or Van der Waals bonding</a:t>
            </a:r>
          </a:p>
          <a:p>
            <a:pPr>
              <a:defRPr sz="1000">
                <a:latin typeface="+mj-lt"/>
                <a:ea typeface="+mj-ea"/>
                <a:cs typeface="+mj-cs"/>
                <a:sym typeface="Arial"/>
              </a:defRPr>
            </a:pPr>
            <a:endParaRPr/>
          </a:p>
          <a:p>
            <a:pPr>
              <a:spcBef>
                <a:spcPts val="300"/>
              </a:spcBef>
              <a:defRPr sz="1600">
                <a:latin typeface="+mj-lt"/>
                <a:ea typeface="+mj-ea"/>
                <a:cs typeface="+mj-cs"/>
                <a:sym typeface="Arial"/>
              </a:defRPr>
            </a:pPr>
            <a:r>
              <a:t>		That is: </a:t>
            </a:r>
            <a:r>
              <a:rPr>
                <a:solidFill>
                  <a:srgbClr val="FFCC00"/>
                </a:solidFill>
              </a:rPr>
              <a:t>Would they instantly vibrate apart, or seize together?</a:t>
            </a:r>
          </a:p>
          <a:p>
            <a:pPr>
              <a:defRPr sz="1600">
                <a:latin typeface="+mj-lt"/>
                <a:ea typeface="+mj-ea"/>
                <a:cs typeface="+mj-cs"/>
                <a:sym typeface="Arial"/>
              </a:defRPr>
            </a:pPr>
            <a:endParaRPr/>
          </a:p>
          <a:p>
            <a:pPr>
              <a:defRPr sz="1800">
                <a:latin typeface="+mj-lt"/>
                <a:ea typeface="+mj-ea"/>
                <a:cs typeface="+mj-cs"/>
                <a:sym typeface="Arial"/>
              </a:defRPr>
            </a:pPr>
            <a:r>
              <a:t>More importantly: HOW COULD YOU POSSIBLY ASSEMBLE SUCH THINGS?</a:t>
            </a:r>
          </a:p>
          <a:p>
            <a:pPr>
              <a:defRPr sz="1000">
                <a:latin typeface="+mj-lt"/>
                <a:ea typeface="+mj-ea"/>
                <a:cs typeface="+mj-cs"/>
                <a:sym typeface="Arial"/>
              </a:defRPr>
            </a:pPr>
            <a:endParaRPr/>
          </a:p>
          <a:p>
            <a:pPr>
              <a:spcBef>
                <a:spcPts val="300"/>
              </a:spcBef>
              <a:defRPr sz="1600">
                <a:latin typeface="+mj-lt"/>
                <a:ea typeface="+mj-ea"/>
                <a:cs typeface="+mj-cs"/>
                <a:sym typeface="Arial"/>
              </a:defRPr>
            </a:pPr>
            <a:r>
              <a:t>	In Nature: By attraction and fit, protein is layered upon protein</a:t>
            </a:r>
          </a:p>
          <a:p>
            <a:pPr>
              <a:defRPr sz="1000">
                <a:latin typeface="+mj-lt"/>
                <a:ea typeface="+mj-ea"/>
                <a:cs typeface="+mj-cs"/>
                <a:sym typeface="Arial"/>
              </a:defRPr>
            </a:pPr>
            <a:endParaRPr/>
          </a:p>
          <a:p>
            <a:pPr>
              <a:spcBef>
                <a:spcPts val="300"/>
              </a:spcBef>
              <a:defRPr sz="1600">
                <a:latin typeface="+mj-lt"/>
                <a:ea typeface="+mj-ea"/>
                <a:cs typeface="+mj-cs"/>
                <a:sym typeface="Arial"/>
              </a:defRPr>
            </a:pPr>
            <a:r>
              <a:t>	But in these models:  One molecule is tightly wrapped around another molecule</a:t>
            </a:r>
          </a:p>
          <a:p>
            <a:pPr>
              <a:defRPr sz="800">
                <a:latin typeface="+mj-lt"/>
                <a:ea typeface="+mj-ea"/>
                <a:cs typeface="+mj-cs"/>
                <a:sym typeface="Arial"/>
              </a:defRPr>
            </a:pPr>
            <a:endParaRPr/>
          </a:p>
          <a:p>
            <a:pPr>
              <a:spcBef>
                <a:spcPts val="300"/>
              </a:spcBef>
              <a:defRPr sz="1600">
                <a:latin typeface="+mj-lt"/>
                <a:ea typeface="+mj-ea"/>
                <a:cs typeface="+mj-cs"/>
                <a:sym typeface="Arial"/>
              </a:defRPr>
            </a:pPr>
            <a:r>
              <a:t>		How would we get larger molecule to bond around inner molecule?</a:t>
            </a:r>
          </a:p>
          <a:p>
            <a:pPr>
              <a:defRPr sz="800">
                <a:latin typeface="+mj-lt"/>
                <a:ea typeface="+mj-ea"/>
                <a:cs typeface="+mj-cs"/>
                <a:sym typeface="Arial"/>
              </a:defRPr>
            </a:pPr>
            <a:endParaRPr/>
          </a:p>
          <a:p>
            <a:pPr>
              <a:spcBef>
                <a:spcPts val="300"/>
              </a:spcBef>
              <a:defRPr sz="1600">
                <a:latin typeface="+mj-lt"/>
                <a:ea typeface="+mj-ea"/>
                <a:cs typeface="+mj-cs"/>
                <a:sym typeface="Arial"/>
              </a:defRPr>
            </a:pPr>
            <a:r>
              <a:t>		Or squeeze inner molecule inside already complete outer molecule?</a:t>
            </a:r>
          </a:p>
        </p:txBody>
      </p:sp>
      <p:pic>
        <p:nvPicPr>
          <p:cNvPr id="315" name="Picture 7" descr="Picture 7"/>
          <p:cNvPicPr>
            <a:picLocks noChangeAspect="1"/>
          </p:cNvPicPr>
          <p:nvPr/>
        </p:nvPicPr>
        <p:blipFill>
          <a:blip r:embed="rId2">
            <a:extLst/>
          </a:blip>
          <a:stretch>
            <a:fillRect/>
          </a:stretch>
        </p:blipFill>
        <p:spPr>
          <a:xfrm>
            <a:off x="457200" y="717550"/>
            <a:ext cx="8229600" cy="164465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127" name="Rectangle 2"/>
          <p:cNvSpPr txBox="1">
            <a:spLocks noGrp="1"/>
          </p:cNvSpPr>
          <p:nvPr>
            <p:ph type="title"/>
          </p:nvPr>
        </p:nvSpPr>
        <p:spPr>
          <a:xfrm>
            <a:off x="304800" y="152400"/>
            <a:ext cx="8534400" cy="762000"/>
          </a:xfrm>
          <a:prstGeom prst="rect">
            <a:avLst/>
          </a:prstGeom>
        </p:spPr>
        <p:txBody>
          <a:bodyPr/>
          <a:lstStyle>
            <a:lvl1pPr>
              <a:defRPr sz="2400"/>
            </a:lvl1pPr>
          </a:lstStyle>
          <a:p>
            <a:r>
              <a:t>But popular concepts don't hold up well under critical analysis</a:t>
            </a:r>
          </a:p>
        </p:txBody>
      </p:sp>
      <p:sp>
        <p:nvSpPr>
          <p:cNvPr id="128" name="Rectangle 3"/>
          <p:cNvSpPr txBox="1"/>
          <p:nvPr/>
        </p:nvSpPr>
        <p:spPr>
          <a:xfrm>
            <a:off x="304800" y="1143000"/>
            <a:ext cx="8534400" cy="4332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You may already have picked up their many flaws in movies or books</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But for a more detailed analysis you can also take a look at </a:t>
            </a:r>
          </a:p>
          <a:p>
            <a:pPr>
              <a:spcBef>
                <a:spcPts val="200"/>
              </a:spcBef>
              <a:defRPr sz="1000" b="0">
                <a:solidFill>
                  <a:srgbClr val="FFFFFF"/>
                </a:solidFill>
                <a:effectLst>
                  <a:outerShdw blurRad="38100" dist="38100" dir="2700000" rotWithShape="0">
                    <a:srgbClr val="000000"/>
                  </a:outerShdw>
                </a:effectLst>
                <a:latin typeface="+mj-lt"/>
                <a:ea typeface="+mj-ea"/>
                <a:cs typeface="+mj-cs"/>
                <a:sym typeface="Arial"/>
              </a:defRPr>
            </a:pPr>
            <a:r>
              <a:t>		</a:t>
            </a:r>
            <a:r>
              <a:rPr sz="1100"/>
              <a:t>	</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my dissection of one best-selling Sci-Fi novel:</a:t>
            </a:r>
          </a:p>
          <a:p>
            <a:pPr>
              <a:spcBef>
                <a:spcPts val="400"/>
              </a:spcBef>
              <a:defRPr sz="24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1200" b="0">
                <a:solidFill>
                  <a:srgbClr val="FFFFFF"/>
                </a:solidFill>
                <a:effectLst>
                  <a:outerShdw blurRad="38100" dist="38100" dir="2700000" rotWithShape="0">
                    <a:srgbClr val="000000"/>
                  </a:outerShdw>
                </a:effectLst>
                <a:latin typeface="+mj-lt"/>
                <a:ea typeface="+mj-ea"/>
                <a:cs typeface="+mj-cs"/>
                <a:sym typeface="Arial"/>
              </a:defRPr>
            </a:pPr>
            <a:r>
              <a:t>		</a:t>
            </a:r>
            <a:r>
              <a:rPr sz="2000" u="sng">
                <a:solidFill>
                  <a:srgbClr val="00CCFF"/>
                </a:solidFill>
                <a:uFill>
                  <a:solidFill>
                    <a:srgbClr val="00CCFF"/>
                  </a:solidFill>
                </a:uFill>
                <a:hlinkClick r:id="rId2"/>
              </a:rPr>
              <a:t>"The Fictions (?) of Nano Science Fiction"</a:t>
            </a:r>
            <a:endParaRPr sz="2000"/>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Which concludes that fictional nanobots often </a:t>
            </a:r>
            <a:r>
              <a:rPr b="1"/>
              <a:t>cannot</a:t>
            </a:r>
            <a:r>
              <a:t> work as described</a:t>
            </a:r>
          </a:p>
          <a:p>
            <a:pPr>
              <a:spcBef>
                <a:spcPts val="400"/>
              </a:spcBef>
              <a:defRPr sz="11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based on their disconnects with fundamental scientific laws!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18" name="Rectangle 2"/>
          <p:cNvSpPr txBox="1">
            <a:spLocks noGrp="1"/>
          </p:cNvSpPr>
          <p:nvPr>
            <p:ph type="title"/>
          </p:nvPr>
        </p:nvSpPr>
        <p:spPr>
          <a:xfrm>
            <a:off x="304800" y="76200"/>
            <a:ext cx="8534400" cy="838200"/>
          </a:xfrm>
          <a:prstGeom prst="rect">
            <a:avLst/>
          </a:prstGeom>
        </p:spPr>
        <p:txBody>
          <a:bodyPr/>
          <a:lstStyle>
            <a:lvl1pPr>
              <a:defRPr sz="2400"/>
            </a:lvl1pPr>
          </a:lstStyle>
          <a:p>
            <a:r>
              <a:t>So time to again return to cold hard reality</a:t>
            </a:r>
          </a:p>
        </p:txBody>
      </p:sp>
      <p:sp>
        <p:nvSpPr>
          <p:cNvPr id="319" name="Rectangle 3"/>
          <p:cNvSpPr txBox="1">
            <a:spLocks noGrp="1"/>
          </p:cNvSpPr>
          <p:nvPr>
            <p:ph type="body" sz="quarter" idx="1"/>
          </p:nvPr>
        </p:nvSpPr>
        <p:spPr>
          <a:xfrm>
            <a:off x="304800" y="914400"/>
            <a:ext cx="8534400" cy="609600"/>
          </a:xfrm>
          <a:prstGeom prst="rect">
            <a:avLst/>
          </a:prstGeom>
        </p:spPr>
        <p:txBody>
          <a:bodyPr/>
          <a:lstStyle/>
          <a:p>
            <a:pPr>
              <a:defRPr>
                <a:latin typeface="+mj-lt"/>
                <a:ea typeface="+mj-ea"/>
                <a:cs typeface="+mj-cs"/>
                <a:sym typeface="Arial"/>
              </a:defRPr>
            </a:pPr>
            <a:r>
              <a:t>Where my former collaborator Jim Tour is </a:t>
            </a:r>
            <a:r>
              <a:rPr u="sng"/>
              <a:t>synthesizing</a:t>
            </a:r>
            <a:r>
              <a:t> </a:t>
            </a:r>
            <a:r>
              <a:rPr>
                <a:solidFill>
                  <a:srgbClr val="FFCC00"/>
                </a:solidFill>
              </a:rPr>
              <a:t>NANOVEHICLES</a:t>
            </a:r>
          </a:p>
        </p:txBody>
      </p:sp>
      <p:pic>
        <p:nvPicPr>
          <p:cNvPr id="320" name="Picture 5" descr="Picture 5"/>
          <p:cNvPicPr>
            <a:picLocks noChangeAspect="1"/>
          </p:cNvPicPr>
          <p:nvPr/>
        </p:nvPicPr>
        <p:blipFill>
          <a:blip r:embed="rId2">
            <a:extLst/>
          </a:blip>
          <a:stretch>
            <a:fillRect/>
          </a:stretch>
        </p:blipFill>
        <p:spPr>
          <a:xfrm>
            <a:off x="1905000" y="1905000"/>
            <a:ext cx="4876800" cy="3603625"/>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23" name="Rectangle 2"/>
          <p:cNvSpPr txBox="1">
            <a:spLocks noGrp="1"/>
          </p:cNvSpPr>
          <p:nvPr>
            <p:ph type="title"/>
          </p:nvPr>
        </p:nvSpPr>
        <p:spPr>
          <a:xfrm>
            <a:off x="304800" y="76200"/>
            <a:ext cx="8534400" cy="838200"/>
          </a:xfrm>
          <a:prstGeom prst="rect">
            <a:avLst/>
          </a:prstGeom>
        </p:spPr>
        <p:txBody>
          <a:bodyPr/>
          <a:lstStyle>
            <a:lvl1pPr>
              <a:defRPr sz="2400"/>
            </a:lvl1pPr>
          </a:lstStyle>
          <a:p>
            <a:r>
              <a:t>Can't visualize it yet?</a:t>
            </a:r>
          </a:p>
        </p:txBody>
      </p:sp>
      <p:sp>
        <p:nvSpPr>
          <p:cNvPr id="324" name="Rectangle 3"/>
          <p:cNvSpPr txBox="1">
            <a:spLocks noGrp="1"/>
          </p:cNvSpPr>
          <p:nvPr>
            <p:ph type="body" sz="quarter" idx="1"/>
          </p:nvPr>
        </p:nvSpPr>
        <p:spPr>
          <a:xfrm>
            <a:off x="228600" y="990600"/>
            <a:ext cx="4343400" cy="381000"/>
          </a:xfrm>
          <a:prstGeom prst="rect">
            <a:avLst/>
          </a:prstGeom>
        </p:spPr>
        <p:txBody>
          <a:bodyPr/>
          <a:lstStyle>
            <a:lvl1pPr>
              <a:defRPr>
                <a:latin typeface="+mj-lt"/>
                <a:ea typeface="+mj-ea"/>
                <a:cs typeface="+mj-cs"/>
                <a:sym typeface="Arial"/>
              </a:defRPr>
            </a:lvl1pPr>
          </a:lstStyle>
          <a:p>
            <a:r>
              <a:t>How about this: "NanoTruck  #1"</a:t>
            </a:r>
          </a:p>
        </p:txBody>
      </p:sp>
      <p:pic>
        <p:nvPicPr>
          <p:cNvPr id="325" name="Picture 5" descr="Picture 5"/>
          <p:cNvPicPr>
            <a:picLocks noChangeAspect="1"/>
          </p:cNvPicPr>
          <p:nvPr/>
        </p:nvPicPr>
        <p:blipFill>
          <a:blip r:embed="rId2">
            <a:extLst/>
          </a:blip>
          <a:stretch>
            <a:fillRect/>
          </a:stretch>
        </p:blipFill>
        <p:spPr>
          <a:xfrm>
            <a:off x="1828800" y="1676400"/>
            <a:ext cx="5257800" cy="3800475"/>
          </a:xfrm>
          <a:prstGeom prst="rect">
            <a:avLst/>
          </a:prstGeom>
          <a:ln w="12700">
            <a:miter lim="400000"/>
          </a:ln>
        </p:spPr>
      </p:pic>
      <p:sp>
        <p:nvSpPr>
          <p:cNvPr id="326" name="Rectangle 6"/>
          <p:cNvSpPr txBox="1"/>
          <p:nvPr/>
        </p:nvSpPr>
        <p:spPr>
          <a:xfrm>
            <a:off x="381000" y="5791200"/>
            <a:ext cx="8229600" cy="667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defRPr sz="1600" b="0">
                <a:solidFill>
                  <a:srgbClr val="FFFFFF"/>
                </a:solidFill>
                <a:effectLst>
                  <a:outerShdw blurRad="38100" dist="38100" dir="2700000" rotWithShape="0">
                    <a:srgbClr val="000000"/>
                  </a:outerShdw>
                </a:effectLst>
              </a:defRPr>
            </a:pPr>
            <a:r>
              <a:t>Shirai et al., JACS 128, 4854-64 (2006)   	</a:t>
            </a:r>
            <a:r>
              <a:rPr u="sng">
                <a:solidFill>
                  <a:srgbClr val="00CCFF"/>
                </a:solidFill>
                <a:uFill>
                  <a:solidFill>
                    <a:srgbClr val="00CCFF"/>
                  </a:solidFill>
                </a:uFill>
                <a:hlinkClick r:id="rId3"/>
              </a:rPr>
              <a:t>link to copy of paper</a:t>
            </a:r>
          </a:p>
          <a:p>
            <a:pPr>
              <a:spcBef>
                <a:spcPts val="400"/>
              </a:spcBef>
              <a:defRPr b="0">
                <a:solidFill>
                  <a:srgbClr val="FFFFFF"/>
                </a:solidFill>
                <a:effectLst>
                  <a:outerShdw blurRad="38100" dist="38100" dir="2700000" rotWithShape="0">
                    <a:srgbClr val="000000"/>
                  </a:outerShdw>
                </a:effectLst>
              </a:defRPr>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pic>
        <p:nvPicPr>
          <p:cNvPr id="329" name="Picture 7" descr="Picture 7"/>
          <p:cNvPicPr>
            <a:picLocks noChangeAspect="1"/>
          </p:cNvPicPr>
          <p:nvPr/>
        </p:nvPicPr>
        <p:blipFill>
          <a:blip r:embed="rId2">
            <a:extLst/>
          </a:blip>
          <a:stretch>
            <a:fillRect/>
          </a:stretch>
        </p:blipFill>
        <p:spPr>
          <a:xfrm>
            <a:off x="2286000" y="609600"/>
            <a:ext cx="4319588" cy="5181600"/>
          </a:xfrm>
          <a:prstGeom prst="rect">
            <a:avLst/>
          </a:prstGeom>
          <a:ln w="12700">
            <a:miter lim="400000"/>
          </a:ln>
        </p:spPr>
      </p:pic>
      <p:sp>
        <p:nvSpPr>
          <p:cNvPr id="330" name="Rectangle 8"/>
          <p:cNvSpPr txBox="1">
            <a:spLocks noGrp="1"/>
          </p:cNvSpPr>
          <p:nvPr>
            <p:ph type="title"/>
          </p:nvPr>
        </p:nvSpPr>
        <p:spPr>
          <a:xfrm>
            <a:off x="304800" y="76200"/>
            <a:ext cx="8534400" cy="457200"/>
          </a:xfrm>
          <a:prstGeom prst="rect">
            <a:avLst/>
          </a:prstGeom>
        </p:spPr>
        <p:txBody>
          <a:bodyPr/>
          <a:lstStyle>
            <a:lvl1pPr>
              <a:defRPr sz="2400"/>
            </a:lvl1pPr>
          </a:lstStyle>
          <a:p>
            <a:r>
              <a:t>Leading to:</a:t>
            </a:r>
          </a:p>
        </p:txBody>
      </p:sp>
      <p:sp>
        <p:nvSpPr>
          <p:cNvPr id="331" name="Rectangle 9"/>
          <p:cNvSpPr txBox="1">
            <a:spLocks noGrp="1"/>
          </p:cNvSpPr>
          <p:nvPr>
            <p:ph type="body" sz="quarter" idx="1"/>
          </p:nvPr>
        </p:nvSpPr>
        <p:spPr>
          <a:xfrm>
            <a:off x="0" y="533400"/>
            <a:ext cx="1752600" cy="5029200"/>
          </a:xfrm>
          <a:prstGeom prst="rect">
            <a:avLst/>
          </a:prstGeom>
        </p:spPr>
        <p:txBody>
          <a:bodyPr/>
          <a:lstStyle/>
          <a:p>
            <a:pPr algn="r" defTabSz="841247">
              <a:spcBef>
                <a:spcPts val="300"/>
              </a:spcBef>
              <a:defRPr sz="1656">
                <a:effectLst>
                  <a:outerShdw blurRad="35052" dist="35052" dir="2700000" rotWithShape="0">
                    <a:srgbClr val="000000"/>
                  </a:outerShdw>
                </a:effectLst>
              </a:defRPr>
            </a:pPr>
            <a:r>
              <a:t>NanoTruck #1</a:t>
            </a:r>
          </a:p>
          <a:p>
            <a:pPr algn="r" defTabSz="841247">
              <a:defRPr sz="1656">
                <a:effectLst>
                  <a:outerShdw blurRad="35052" dist="35052" dir="2700000" rotWithShape="0">
                    <a:srgbClr val="000000"/>
                  </a:outerShdw>
                </a:effectLst>
              </a:defRPr>
            </a:pPr>
            <a:endParaRPr/>
          </a:p>
          <a:p>
            <a:pPr algn="r" defTabSz="841247">
              <a:defRPr sz="1656">
                <a:effectLst>
                  <a:outerShdw blurRad="35052" dist="35052" dir="2700000" rotWithShape="0">
                    <a:srgbClr val="000000"/>
                  </a:outerShdw>
                </a:effectLst>
              </a:defRPr>
            </a:pPr>
            <a:endParaRPr/>
          </a:p>
          <a:p>
            <a:pPr algn="r" defTabSz="841247">
              <a:defRPr sz="1656">
                <a:effectLst>
                  <a:outerShdw blurRad="35052" dist="35052" dir="2700000" rotWithShape="0">
                    <a:srgbClr val="000000"/>
                  </a:outerShdw>
                </a:effectLst>
              </a:defRPr>
            </a:pPr>
            <a:endParaRPr/>
          </a:p>
          <a:p>
            <a:pPr algn="r" defTabSz="841247">
              <a:spcBef>
                <a:spcPts val="300"/>
              </a:spcBef>
              <a:defRPr sz="1656">
                <a:effectLst>
                  <a:outerShdw blurRad="35052" dist="35052" dir="2700000" rotWithShape="0">
                    <a:srgbClr val="000000"/>
                  </a:outerShdw>
                </a:effectLst>
              </a:defRPr>
            </a:pPr>
            <a:r>
              <a:t> </a:t>
            </a:r>
          </a:p>
          <a:p>
            <a:pPr algn="r" defTabSz="841247">
              <a:defRPr sz="828">
                <a:effectLst>
                  <a:outerShdw blurRad="35052" dist="35052" dir="2700000" rotWithShape="0">
                    <a:srgbClr val="000000"/>
                  </a:outerShdw>
                </a:effectLst>
              </a:defRPr>
            </a:pPr>
            <a:endParaRPr/>
          </a:p>
          <a:p>
            <a:pPr algn="r" defTabSz="841247">
              <a:defRPr sz="1656">
                <a:effectLst>
                  <a:outerShdw blurRad="35052" dist="35052" dir="2700000" rotWithShape="0">
                    <a:srgbClr val="000000"/>
                  </a:outerShdw>
                </a:effectLst>
              </a:defRPr>
            </a:pPr>
            <a:endParaRPr/>
          </a:p>
          <a:p>
            <a:pPr algn="r" defTabSz="841247">
              <a:spcBef>
                <a:spcPts val="300"/>
              </a:spcBef>
              <a:defRPr sz="1656">
                <a:effectLst>
                  <a:outerShdw blurRad="35052" dist="35052" dir="2700000" rotWithShape="0">
                    <a:srgbClr val="000000"/>
                  </a:outerShdw>
                </a:effectLst>
              </a:defRPr>
            </a:pPr>
            <a:r>
              <a:t>NanoCar #5</a:t>
            </a:r>
          </a:p>
          <a:p>
            <a:pPr algn="r" defTabSz="841247">
              <a:defRPr sz="1656">
                <a:effectLst>
                  <a:outerShdw blurRad="35052" dist="35052" dir="2700000" rotWithShape="0">
                    <a:srgbClr val="000000"/>
                  </a:outerShdw>
                </a:effectLst>
              </a:defRPr>
            </a:pPr>
            <a:endParaRPr/>
          </a:p>
          <a:p>
            <a:pPr algn="r" defTabSz="841247">
              <a:defRPr sz="1656">
                <a:effectLst>
                  <a:outerShdw blurRad="35052" dist="35052" dir="2700000" rotWithShape="0">
                    <a:srgbClr val="000000"/>
                  </a:outerShdw>
                </a:effectLst>
              </a:defRPr>
            </a:pPr>
            <a:endParaRPr/>
          </a:p>
          <a:p>
            <a:pPr algn="r" defTabSz="841247">
              <a:spcBef>
                <a:spcPts val="300"/>
              </a:spcBef>
              <a:defRPr sz="1656">
                <a:effectLst>
                  <a:outerShdw blurRad="35052" dist="35052" dir="2700000" rotWithShape="0">
                    <a:srgbClr val="000000"/>
                  </a:outerShdw>
                </a:effectLst>
              </a:defRPr>
            </a:pPr>
            <a:r>
              <a:t>Semis? (!$!@!)</a:t>
            </a:r>
          </a:p>
          <a:p>
            <a:pPr algn="r" defTabSz="841247">
              <a:defRPr sz="1840">
                <a:effectLst>
                  <a:outerShdw blurRad="35052" dist="35052" dir="2700000" rotWithShape="0">
                    <a:srgbClr val="000000"/>
                  </a:outerShdw>
                </a:effectLst>
              </a:defRPr>
            </a:pPr>
            <a:endParaRPr/>
          </a:p>
          <a:p>
            <a:pPr algn="r" defTabSz="841247">
              <a:defRPr sz="1840">
                <a:effectLst>
                  <a:outerShdw blurRad="35052" dist="35052" dir="2700000" rotWithShape="0">
                    <a:srgbClr val="000000"/>
                  </a:outerShdw>
                </a:effectLst>
              </a:defRPr>
            </a:pPr>
            <a:endParaRPr/>
          </a:p>
          <a:p>
            <a:pPr algn="r" defTabSz="841247">
              <a:defRPr sz="1840">
                <a:effectLst>
                  <a:outerShdw blurRad="35052" dist="35052" dir="2700000" rotWithShape="0">
                    <a:srgbClr val="000000"/>
                  </a:outerShdw>
                </a:effectLst>
              </a:defRPr>
            </a:pPr>
            <a:endParaRPr/>
          </a:p>
          <a:p>
            <a:pPr algn="r" defTabSz="841247">
              <a:defRPr sz="1840">
                <a:effectLst>
                  <a:outerShdw blurRad="35052" dist="35052" dir="2700000" rotWithShape="0">
                    <a:srgbClr val="000000"/>
                  </a:outerShdw>
                </a:effectLst>
              </a:defRPr>
            </a:pPr>
            <a:endParaRPr/>
          </a:p>
          <a:p>
            <a:pPr algn="r" defTabSz="841247">
              <a:defRPr sz="1840">
                <a:effectLst>
                  <a:outerShdw blurRad="35052" dist="35052" dir="2700000" rotWithShape="0">
                    <a:srgbClr val="000000"/>
                  </a:outerShdw>
                </a:effectLst>
              </a:defRPr>
            </a:pPr>
            <a:r>
              <a:t>NanoCar #9</a:t>
            </a:r>
          </a:p>
        </p:txBody>
      </p:sp>
      <p:sp>
        <p:nvSpPr>
          <p:cNvPr id="332" name="Rectangle 10"/>
          <p:cNvSpPr txBox="1"/>
          <p:nvPr/>
        </p:nvSpPr>
        <p:spPr>
          <a:xfrm>
            <a:off x="7086600" y="3276600"/>
            <a:ext cx="2057400" cy="2321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b="0">
                <a:solidFill>
                  <a:srgbClr val="FFFFFF"/>
                </a:solidFill>
                <a:effectLst>
                  <a:outerShdw blurRad="38100" dist="38100" dir="2700000" rotWithShape="0">
                    <a:srgbClr val="000000"/>
                  </a:outerShdw>
                </a:effectLst>
              </a:defRPr>
            </a:pPr>
            <a:r>
              <a:t>Motors (!!@#!!)</a:t>
            </a:r>
          </a:p>
          <a:p>
            <a:pPr>
              <a:spcBef>
                <a:spcPts val="400"/>
              </a:spcBef>
              <a:defRPr b="0">
                <a:solidFill>
                  <a:srgbClr val="FFFFFF"/>
                </a:solidFill>
                <a:effectLst>
                  <a:outerShdw blurRad="38100" dist="38100" dir="2700000" rotWithShape="0">
                    <a:srgbClr val="000000"/>
                  </a:outerShdw>
                </a:effectLst>
              </a:defRPr>
            </a:pPr>
            <a:endParaRPr/>
          </a:p>
          <a:p>
            <a:pPr>
              <a:spcBef>
                <a:spcPts val="400"/>
              </a:spcBef>
              <a:defRPr b="0">
                <a:solidFill>
                  <a:srgbClr val="FFFFFF"/>
                </a:solidFill>
                <a:effectLst>
                  <a:outerShdw blurRad="38100" dist="38100" dir="2700000" rotWithShape="0">
                    <a:srgbClr val="000000"/>
                  </a:outerShdw>
                </a:effectLst>
              </a:defRPr>
            </a:pPr>
            <a:endParaRPr/>
          </a:p>
          <a:p>
            <a:pPr>
              <a:spcBef>
                <a:spcPts val="400"/>
              </a:spcBef>
              <a:defRPr b="0">
                <a:solidFill>
                  <a:srgbClr val="FFFFFF"/>
                </a:solidFill>
                <a:effectLst>
                  <a:outerShdw blurRad="38100" dist="38100" dir="2700000" rotWithShape="0">
                    <a:srgbClr val="000000"/>
                  </a:outerShdw>
                </a:effectLst>
              </a:defRPr>
            </a:pPr>
            <a:endParaRPr/>
          </a:p>
          <a:p>
            <a:pPr>
              <a:spcBef>
                <a:spcPts val="400"/>
              </a:spcBef>
              <a:defRPr b="0">
                <a:solidFill>
                  <a:srgbClr val="FFFFFF"/>
                </a:solidFill>
                <a:effectLst>
                  <a:outerShdw blurRad="38100" dist="38100" dir="2700000" rotWithShape="0">
                    <a:srgbClr val="000000"/>
                  </a:outerShdw>
                </a:effectLst>
              </a:defRPr>
            </a:pPr>
            <a:endParaRPr/>
          </a:p>
          <a:p>
            <a:pPr>
              <a:spcBef>
                <a:spcPts val="400"/>
              </a:spcBef>
              <a:defRPr b="0">
                <a:solidFill>
                  <a:srgbClr val="FFFFFF"/>
                </a:solidFill>
                <a:effectLst>
                  <a:outerShdw blurRad="38100" dist="38100" dir="2700000" rotWithShape="0">
                    <a:srgbClr val="000000"/>
                  </a:outerShdw>
                </a:effectLst>
              </a:defRPr>
            </a:pPr>
            <a:r>
              <a:t>Vehicles with a (chemical) agenda</a:t>
            </a:r>
          </a:p>
        </p:txBody>
      </p:sp>
      <p:sp>
        <p:nvSpPr>
          <p:cNvPr id="333" name="Line 11"/>
          <p:cNvSpPr/>
          <p:nvPr/>
        </p:nvSpPr>
        <p:spPr>
          <a:xfrm>
            <a:off x="1752600" y="762000"/>
            <a:ext cx="2209801" cy="0"/>
          </a:xfrm>
          <a:prstGeom prst="line">
            <a:avLst/>
          </a:prstGeom>
          <a:ln w="38100">
            <a:solidFill>
              <a:srgbClr val="FFCC00"/>
            </a:solidFill>
            <a:tailEnd type="triangle"/>
          </a:ln>
        </p:spPr>
        <p:txBody>
          <a:bodyPr lIns="45719" rIns="45719"/>
          <a:lstStyle/>
          <a:p>
            <a:pPr>
              <a:defRPr>
                <a:solidFill>
                  <a:srgbClr val="FFFFFF"/>
                </a:solidFill>
              </a:defRPr>
            </a:pPr>
            <a:endParaRPr/>
          </a:p>
        </p:txBody>
      </p:sp>
      <p:sp>
        <p:nvSpPr>
          <p:cNvPr id="334" name="Line 13"/>
          <p:cNvSpPr/>
          <p:nvPr/>
        </p:nvSpPr>
        <p:spPr>
          <a:xfrm>
            <a:off x="1752600" y="2895600"/>
            <a:ext cx="2133601" cy="0"/>
          </a:xfrm>
          <a:prstGeom prst="line">
            <a:avLst/>
          </a:prstGeom>
          <a:ln w="38100">
            <a:solidFill>
              <a:srgbClr val="FFCC00"/>
            </a:solidFill>
            <a:tailEnd type="triangle"/>
          </a:ln>
        </p:spPr>
        <p:txBody>
          <a:bodyPr lIns="45719" rIns="45719"/>
          <a:lstStyle/>
          <a:p>
            <a:pPr>
              <a:defRPr>
                <a:solidFill>
                  <a:srgbClr val="FFFFFF"/>
                </a:solidFill>
              </a:defRPr>
            </a:pPr>
            <a:endParaRPr/>
          </a:p>
        </p:txBody>
      </p:sp>
      <p:sp>
        <p:nvSpPr>
          <p:cNvPr id="335" name="Line 14"/>
          <p:cNvSpPr/>
          <p:nvPr/>
        </p:nvSpPr>
        <p:spPr>
          <a:xfrm>
            <a:off x="1752600" y="3886200"/>
            <a:ext cx="457201" cy="0"/>
          </a:xfrm>
          <a:prstGeom prst="line">
            <a:avLst/>
          </a:prstGeom>
          <a:ln w="76200">
            <a:solidFill>
              <a:srgbClr val="FFCC00"/>
            </a:solidFill>
            <a:tailEnd type="triangle"/>
          </a:ln>
        </p:spPr>
        <p:txBody>
          <a:bodyPr lIns="45719" rIns="45719"/>
          <a:lstStyle/>
          <a:p>
            <a:pPr>
              <a:defRPr>
                <a:solidFill>
                  <a:srgbClr val="FFFFFF"/>
                </a:solidFill>
              </a:defRPr>
            </a:pPr>
            <a:endParaRPr/>
          </a:p>
        </p:txBody>
      </p:sp>
      <p:sp>
        <p:nvSpPr>
          <p:cNvPr id="336" name="Line 15"/>
          <p:cNvSpPr/>
          <p:nvPr/>
        </p:nvSpPr>
        <p:spPr>
          <a:xfrm flipH="1">
            <a:off x="6629399" y="3505200"/>
            <a:ext cx="457201" cy="0"/>
          </a:xfrm>
          <a:prstGeom prst="line">
            <a:avLst/>
          </a:prstGeom>
          <a:ln w="76200">
            <a:solidFill>
              <a:srgbClr val="FFCC00"/>
            </a:solidFill>
            <a:tailEnd type="triangle"/>
          </a:ln>
        </p:spPr>
        <p:txBody>
          <a:bodyPr lIns="45719" rIns="45719"/>
          <a:lstStyle/>
          <a:p>
            <a:pPr>
              <a:defRPr>
                <a:solidFill>
                  <a:srgbClr val="FFFFFF"/>
                </a:solidFill>
              </a:defRPr>
            </a:pPr>
            <a:endParaRPr/>
          </a:p>
        </p:txBody>
      </p:sp>
      <p:sp>
        <p:nvSpPr>
          <p:cNvPr id="337" name="Line 16"/>
          <p:cNvSpPr/>
          <p:nvPr/>
        </p:nvSpPr>
        <p:spPr>
          <a:xfrm flipH="1">
            <a:off x="6629399" y="5105400"/>
            <a:ext cx="457201" cy="0"/>
          </a:xfrm>
          <a:prstGeom prst="line">
            <a:avLst/>
          </a:prstGeom>
          <a:ln w="76200">
            <a:solidFill>
              <a:srgbClr val="FFCC00"/>
            </a:solidFill>
            <a:tailEnd type="triangle"/>
          </a:ln>
        </p:spPr>
        <p:txBody>
          <a:bodyPr lIns="45719" rIns="45719"/>
          <a:lstStyle/>
          <a:p>
            <a:pPr>
              <a:defRPr>
                <a:solidFill>
                  <a:srgbClr val="FFFFFF"/>
                </a:solidFill>
              </a:defRPr>
            </a:pPr>
            <a:endParaRPr/>
          </a:p>
        </p:txBody>
      </p:sp>
      <p:sp>
        <p:nvSpPr>
          <p:cNvPr id="338" name="Rectangle 17"/>
          <p:cNvSpPr txBox="1"/>
          <p:nvPr/>
        </p:nvSpPr>
        <p:spPr>
          <a:xfrm>
            <a:off x="381000" y="5943600"/>
            <a:ext cx="8229600" cy="628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defRPr sz="1600" b="0">
                <a:solidFill>
                  <a:srgbClr val="FFFFFF"/>
                </a:solidFill>
                <a:effectLst>
                  <a:outerShdw blurRad="38100" dist="38100" dir="2700000" rotWithShape="0">
                    <a:srgbClr val="000000"/>
                  </a:outerShdw>
                </a:effectLst>
              </a:defRPr>
            </a:pPr>
            <a:r>
              <a:t>Shirai et al., Chem. Soc. Reviews, 35, 1043-55 (2006)   </a:t>
            </a:r>
            <a:r>
              <a:rPr u="sng">
                <a:solidFill>
                  <a:srgbClr val="00CCFF"/>
                </a:solidFill>
                <a:uFill>
                  <a:solidFill>
                    <a:srgbClr val="00CCFF"/>
                  </a:solidFill>
                </a:uFill>
                <a:hlinkClick r:id="rId3"/>
              </a:rPr>
              <a:t>link to copy of paper</a:t>
            </a:r>
          </a:p>
        </p:txBody>
      </p:sp>
      <p:sp>
        <p:nvSpPr>
          <p:cNvPr id="339" name="Line 18"/>
          <p:cNvSpPr/>
          <p:nvPr/>
        </p:nvSpPr>
        <p:spPr>
          <a:xfrm>
            <a:off x="1752600" y="5562600"/>
            <a:ext cx="457201" cy="0"/>
          </a:xfrm>
          <a:prstGeom prst="line">
            <a:avLst/>
          </a:prstGeom>
          <a:ln w="76200">
            <a:solidFill>
              <a:srgbClr val="FFCC00"/>
            </a:solidFill>
            <a:tailEnd type="triangle"/>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42" name="Rectangle 2"/>
          <p:cNvSpPr txBox="1">
            <a:spLocks noGrp="1"/>
          </p:cNvSpPr>
          <p:nvPr>
            <p:ph type="title"/>
          </p:nvPr>
        </p:nvSpPr>
        <p:spPr>
          <a:xfrm>
            <a:off x="304800" y="76200"/>
            <a:ext cx="8534400" cy="609600"/>
          </a:xfrm>
          <a:prstGeom prst="rect">
            <a:avLst/>
          </a:prstGeom>
        </p:spPr>
        <p:txBody>
          <a:bodyPr/>
          <a:lstStyle/>
          <a:p>
            <a:r>
              <a:t>Reality (cont'd):</a:t>
            </a:r>
          </a:p>
        </p:txBody>
      </p:sp>
      <p:sp>
        <p:nvSpPr>
          <p:cNvPr id="343" name="Rectangle 3"/>
          <p:cNvSpPr txBox="1">
            <a:spLocks noGrp="1"/>
          </p:cNvSpPr>
          <p:nvPr>
            <p:ph type="body" idx="1"/>
          </p:nvPr>
        </p:nvSpPr>
        <p:spPr>
          <a:xfrm>
            <a:off x="228600" y="838200"/>
            <a:ext cx="8686800" cy="5860679"/>
          </a:xfrm>
          <a:prstGeom prst="rect">
            <a:avLst/>
          </a:prstGeom>
        </p:spPr>
        <p:txBody>
          <a:bodyPr/>
          <a:lstStyle/>
          <a:p>
            <a:pPr>
              <a:defRPr sz="1800">
                <a:latin typeface="+mj-lt"/>
                <a:ea typeface="+mj-ea"/>
                <a:cs typeface="+mj-cs"/>
                <a:sym typeface="Arial"/>
              </a:defRPr>
            </a:pPr>
            <a:r>
              <a:t>NanoCar #9:  </a:t>
            </a:r>
          </a:p>
          <a:p>
            <a:pPr>
              <a:defRPr sz="1100">
                <a:latin typeface="+mj-lt"/>
                <a:ea typeface="+mj-ea"/>
                <a:cs typeface="+mj-cs"/>
                <a:sym typeface="Arial"/>
              </a:defRPr>
            </a:pPr>
            <a:endParaRPr/>
          </a:p>
          <a:p>
            <a:pPr>
              <a:defRPr sz="1800">
                <a:latin typeface="+mj-lt"/>
                <a:ea typeface="+mj-ea"/>
                <a:cs typeface="+mj-cs"/>
                <a:sym typeface="Arial"/>
              </a:defRPr>
            </a:pPr>
            <a:r>
              <a:t>		</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r>
              <a:t>With absorption of light spinning side group and "paddling" car along surface:</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400">
                <a:latin typeface="+mj-lt"/>
                <a:ea typeface="+mj-ea"/>
                <a:cs typeface="+mj-cs"/>
                <a:sym typeface="Arial"/>
              </a:defRPr>
            </a:pPr>
            <a:endParaRPr/>
          </a:p>
          <a:p>
            <a:pPr>
              <a:defRPr sz="1400">
                <a:latin typeface="+mj-lt"/>
                <a:ea typeface="+mj-ea"/>
                <a:cs typeface="+mj-cs"/>
                <a:sym typeface="Arial"/>
              </a:defRPr>
            </a:pPr>
            <a:endParaRPr/>
          </a:p>
          <a:p>
            <a:pPr>
              <a:defRPr sz="1400">
                <a:latin typeface="+mj-lt"/>
                <a:ea typeface="+mj-ea"/>
                <a:cs typeface="+mj-cs"/>
                <a:sym typeface="Arial"/>
              </a:defRPr>
            </a:pPr>
            <a:endParaRPr/>
          </a:p>
          <a:p>
            <a:pPr>
              <a:defRPr sz="1400">
                <a:latin typeface="+mj-lt"/>
                <a:ea typeface="+mj-ea"/>
                <a:cs typeface="+mj-cs"/>
                <a:sym typeface="Arial"/>
              </a:defRPr>
            </a:pPr>
            <a:endParaRPr/>
          </a:p>
          <a:p>
            <a:pPr>
              <a:defRPr sz="1400">
                <a:latin typeface="+mj-lt"/>
                <a:ea typeface="+mj-ea"/>
                <a:cs typeface="+mj-cs"/>
                <a:sym typeface="Arial"/>
              </a:defRPr>
            </a:pPr>
            <a:endParaRPr/>
          </a:p>
          <a:p>
            <a:pPr algn="ctr">
              <a:spcBef>
                <a:spcPts val="300"/>
              </a:spcBef>
              <a:defRPr sz="1400">
                <a:latin typeface="+mj-lt"/>
                <a:ea typeface="+mj-ea"/>
                <a:cs typeface="+mj-cs"/>
                <a:sym typeface="Arial"/>
              </a:defRPr>
            </a:pPr>
            <a:r>
              <a:t>(But w/ p-carborane wheels not yet proven to rotate)</a:t>
            </a:r>
          </a:p>
        </p:txBody>
      </p:sp>
      <p:pic>
        <p:nvPicPr>
          <p:cNvPr id="344" name="Picture 7" descr="Picture 7"/>
          <p:cNvPicPr>
            <a:picLocks noChangeAspect="1"/>
          </p:cNvPicPr>
          <p:nvPr/>
        </p:nvPicPr>
        <p:blipFill>
          <a:blip r:embed="rId2">
            <a:extLst/>
          </a:blip>
          <a:stretch>
            <a:fillRect/>
          </a:stretch>
        </p:blipFill>
        <p:spPr>
          <a:xfrm>
            <a:off x="2514600" y="838200"/>
            <a:ext cx="3657600" cy="1949450"/>
          </a:xfrm>
          <a:prstGeom prst="rect">
            <a:avLst/>
          </a:prstGeom>
          <a:ln w="12700">
            <a:miter lim="400000"/>
          </a:ln>
        </p:spPr>
      </p:pic>
      <p:pic>
        <p:nvPicPr>
          <p:cNvPr id="345" name="Picture 8" descr="Picture 8"/>
          <p:cNvPicPr>
            <a:picLocks noChangeAspect="1"/>
          </p:cNvPicPr>
          <p:nvPr/>
        </p:nvPicPr>
        <p:blipFill>
          <a:blip r:embed="rId3">
            <a:extLst/>
          </a:blip>
          <a:stretch>
            <a:fillRect/>
          </a:stretch>
        </p:blipFill>
        <p:spPr>
          <a:xfrm>
            <a:off x="2286000" y="3505200"/>
            <a:ext cx="4562475" cy="22098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48" name="Rectangle 2"/>
          <p:cNvSpPr txBox="1">
            <a:spLocks noGrp="1"/>
          </p:cNvSpPr>
          <p:nvPr>
            <p:ph type="title"/>
          </p:nvPr>
        </p:nvSpPr>
        <p:spPr>
          <a:xfrm>
            <a:off x="304800" y="228600"/>
            <a:ext cx="8534400" cy="457200"/>
          </a:xfrm>
          <a:prstGeom prst="rect">
            <a:avLst/>
          </a:prstGeom>
        </p:spPr>
        <p:txBody>
          <a:bodyPr/>
          <a:lstStyle/>
          <a:p>
            <a:r>
              <a:t>Or some awfully mechanical looking biology:</a:t>
            </a:r>
          </a:p>
        </p:txBody>
      </p:sp>
      <p:sp>
        <p:nvSpPr>
          <p:cNvPr id="349" name="Rectangle 11"/>
          <p:cNvSpPr txBox="1"/>
          <p:nvPr/>
        </p:nvSpPr>
        <p:spPr>
          <a:xfrm>
            <a:off x="1887018" y="5377275"/>
            <a:ext cx="5149303" cy="565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p>
            <a:pPr algn="ctr">
              <a:spcBef>
                <a:spcPts val="300"/>
              </a:spcBef>
              <a:defRPr sz="1400" b="0">
                <a:solidFill>
                  <a:srgbClr val="FFFFFF"/>
                </a:solidFill>
                <a:effectLst>
                  <a:outerShdw blurRad="38100" dist="38100" dir="2700000" rotWithShape="0">
                    <a:srgbClr val="000000"/>
                  </a:outerShdw>
                </a:effectLst>
              </a:defRPr>
            </a:pPr>
            <a:r>
              <a:t>Supporting webpage with embedded Osaka U. animations:</a:t>
            </a:r>
          </a:p>
          <a:p>
            <a:pPr algn="ctr">
              <a:spcBef>
                <a:spcPts val="300"/>
              </a:spcBef>
              <a:defRPr sz="1400" b="0">
                <a:solidFill>
                  <a:srgbClr val="FFFFFF"/>
                </a:solidFill>
                <a:effectLst>
                  <a:outerShdw blurRad="38100" dist="38100" dir="2700000" rotWithShape="0">
                    <a:srgbClr val="000000"/>
                  </a:outerShdw>
                </a:effectLst>
              </a:defRPr>
            </a:pPr>
            <a:r>
              <a:rPr u="sng">
                <a:solidFill>
                  <a:srgbClr val="00CCFF"/>
                </a:solidFill>
                <a:uFill>
                  <a:solidFill>
                    <a:srgbClr val="00CCFF"/>
                  </a:solidFill>
                </a:uFill>
                <a:hlinkClick r:id="rId2"/>
              </a:rPr>
              <a:t>Nano Molecular Machines- Supporting Materials – Flagella part 1</a:t>
            </a:r>
          </a:p>
        </p:txBody>
      </p:sp>
      <p:pic>
        <p:nvPicPr>
          <p:cNvPr id="350" name="Picture 12" descr="Picture 12"/>
          <p:cNvPicPr>
            <a:picLocks noChangeAspect="1"/>
          </p:cNvPicPr>
          <p:nvPr/>
        </p:nvPicPr>
        <p:blipFill>
          <a:blip r:embed="rId3">
            <a:extLst/>
          </a:blip>
          <a:stretch>
            <a:fillRect/>
          </a:stretch>
        </p:blipFill>
        <p:spPr>
          <a:xfrm>
            <a:off x="2133600" y="1524000"/>
            <a:ext cx="4673600" cy="3505200"/>
          </a:xfrm>
          <a:prstGeom prst="rect">
            <a:avLst/>
          </a:prstGeom>
          <a:ln w="12700">
            <a:miter lim="400000"/>
          </a:ln>
        </p:spPr>
      </p:pic>
      <p:sp>
        <p:nvSpPr>
          <p:cNvPr id="351" name="Rectangle 14"/>
          <p:cNvSpPr txBox="1">
            <a:spLocks noGrp="1"/>
          </p:cNvSpPr>
          <p:nvPr>
            <p:ph type="body" sz="half" idx="1"/>
          </p:nvPr>
        </p:nvSpPr>
        <p:spPr>
          <a:xfrm>
            <a:off x="228600" y="914400"/>
            <a:ext cx="8686800" cy="1752600"/>
          </a:xfrm>
          <a:prstGeom prst="rect">
            <a:avLst/>
          </a:prstGeom>
        </p:spPr>
        <p:txBody>
          <a:bodyPr/>
          <a:lstStyle/>
          <a:p>
            <a:pPr>
              <a:spcBef>
                <a:spcPts val="500"/>
              </a:spcBef>
              <a:defRPr sz="2400">
                <a:latin typeface="+mj-lt"/>
                <a:ea typeface="+mj-ea"/>
                <a:cs typeface="+mj-cs"/>
                <a:sym typeface="Arial"/>
              </a:defRPr>
            </a:pPr>
            <a:r>
              <a:t>"</a:t>
            </a:r>
            <a:r>
              <a:rPr sz="2000"/>
              <a:t>Motor" driven propellers!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54" name="Rectangle 2"/>
          <p:cNvSpPr txBox="1">
            <a:spLocks noGrp="1"/>
          </p:cNvSpPr>
          <p:nvPr>
            <p:ph type="title"/>
          </p:nvPr>
        </p:nvSpPr>
        <p:spPr>
          <a:xfrm>
            <a:off x="304800" y="228600"/>
            <a:ext cx="8534400" cy="457200"/>
          </a:xfrm>
          <a:prstGeom prst="rect">
            <a:avLst/>
          </a:prstGeom>
        </p:spPr>
        <p:txBody>
          <a:bodyPr/>
          <a:lstStyle/>
          <a:p>
            <a:r>
              <a:t>Which self-assemble:</a:t>
            </a:r>
          </a:p>
        </p:txBody>
      </p:sp>
      <p:sp>
        <p:nvSpPr>
          <p:cNvPr id="355" name="Rectangle 11"/>
          <p:cNvSpPr txBox="1"/>
          <p:nvPr/>
        </p:nvSpPr>
        <p:spPr>
          <a:xfrm>
            <a:off x="1859236" y="5377275"/>
            <a:ext cx="5204866" cy="565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p>
            <a:pPr algn="ctr">
              <a:spcBef>
                <a:spcPts val="300"/>
              </a:spcBef>
              <a:defRPr sz="1400" b="0">
                <a:solidFill>
                  <a:srgbClr val="FFFFFF"/>
                </a:solidFill>
                <a:effectLst>
                  <a:outerShdw blurRad="38100" dist="38100" dir="2700000" rotWithShape="0">
                    <a:srgbClr val="000000"/>
                  </a:outerShdw>
                </a:effectLst>
              </a:defRPr>
            </a:pPr>
            <a:r>
              <a:t>Supporting webpage with embedded Osaka U. animations:</a:t>
            </a:r>
          </a:p>
          <a:p>
            <a:pPr algn="ctr">
              <a:spcBef>
                <a:spcPts val="300"/>
              </a:spcBef>
              <a:defRPr sz="1400" b="0">
                <a:solidFill>
                  <a:srgbClr val="FFFFFF"/>
                </a:solidFill>
                <a:effectLst>
                  <a:outerShdw blurRad="38100" dist="38100" dir="2700000" rotWithShape="0">
                    <a:srgbClr val="000000"/>
                  </a:outerShdw>
                </a:effectLst>
              </a:defRPr>
            </a:pPr>
            <a:r>
              <a:rPr u="sng">
                <a:solidFill>
                  <a:srgbClr val="00CCFF"/>
                </a:solidFill>
                <a:uFill>
                  <a:solidFill>
                    <a:srgbClr val="00CCFF"/>
                  </a:solidFill>
                </a:uFill>
                <a:hlinkClick r:id="rId2"/>
              </a:rPr>
              <a:t>Nano Molecular Machines - Supporting Materials – Flagella part 2</a:t>
            </a:r>
          </a:p>
        </p:txBody>
      </p:sp>
      <p:pic>
        <p:nvPicPr>
          <p:cNvPr id="356" name="Picture 8" descr="Picture 8"/>
          <p:cNvPicPr>
            <a:picLocks noChangeAspect="1"/>
          </p:cNvPicPr>
          <p:nvPr/>
        </p:nvPicPr>
        <p:blipFill>
          <a:blip r:embed="rId3">
            <a:extLst/>
          </a:blip>
          <a:stretch>
            <a:fillRect/>
          </a:stretch>
        </p:blipFill>
        <p:spPr>
          <a:xfrm>
            <a:off x="1905000" y="1143000"/>
            <a:ext cx="4932363" cy="3698875"/>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59" name="Rectangle 2"/>
          <p:cNvSpPr txBox="1">
            <a:spLocks noGrp="1"/>
          </p:cNvSpPr>
          <p:nvPr>
            <p:ph type="title"/>
          </p:nvPr>
        </p:nvSpPr>
        <p:spPr>
          <a:xfrm>
            <a:off x="304800" y="152400"/>
            <a:ext cx="8534400" cy="457200"/>
          </a:xfrm>
          <a:prstGeom prst="rect">
            <a:avLst/>
          </a:prstGeom>
        </p:spPr>
        <p:txBody>
          <a:bodyPr/>
          <a:lstStyle/>
          <a:p>
            <a:r>
              <a:t>But how exactly did that motor work?</a:t>
            </a:r>
          </a:p>
        </p:txBody>
      </p:sp>
      <p:sp>
        <p:nvSpPr>
          <p:cNvPr id="360" name="Rectangle 11"/>
          <p:cNvSpPr txBox="1"/>
          <p:nvPr/>
        </p:nvSpPr>
        <p:spPr>
          <a:xfrm>
            <a:off x="1624485" y="5486907"/>
            <a:ext cx="5674368" cy="824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p>
            <a:pPr algn="ctr">
              <a:spcBef>
                <a:spcPts val="300"/>
              </a:spcBef>
              <a:defRPr sz="1400" b="0">
                <a:solidFill>
                  <a:srgbClr val="FFFFFF"/>
                </a:solidFill>
                <a:effectLst>
                  <a:outerShdw blurRad="38100" dist="38100" dir="2700000" rotWithShape="0">
                    <a:srgbClr val="000000"/>
                  </a:outerShdw>
                </a:effectLst>
              </a:defRPr>
            </a:pPr>
            <a:r>
              <a:t>Supporting webpage with embedded</a:t>
            </a:r>
          </a:p>
          <a:p>
            <a:pPr algn="ctr">
              <a:spcBef>
                <a:spcPts val="300"/>
              </a:spcBef>
              <a:defRPr sz="1400" b="0">
                <a:solidFill>
                  <a:srgbClr val="FFFFFF"/>
                </a:solidFill>
                <a:effectLst>
                  <a:outerShdw blurRad="38100" dist="38100" dir="2700000" rotWithShape="0">
                    <a:srgbClr val="000000"/>
                  </a:outerShdw>
                </a:effectLst>
              </a:defRPr>
            </a:pPr>
            <a:r>
              <a:t>"Molecular Biology of the Cell" animation:</a:t>
            </a:r>
          </a:p>
          <a:p>
            <a:pPr algn="ctr">
              <a:spcBef>
                <a:spcPts val="300"/>
              </a:spcBef>
              <a:defRPr sz="1400" b="0">
                <a:solidFill>
                  <a:srgbClr val="FFFFFF"/>
                </a:solidFill>
                <a:effectLst>
                  <a:outerShdw blurRad="38100" dist="38100" dir="2700000" rotWithShape="0">
                    <a:srgbClr val="000000"/>
                  </a:outerShdw>
                </a:effectLst>
              </a:defRPr>
            </a:pPr>
            <a:r>
              <a:rPr u="sng">
                <a:solidFill>
                  <a:srgbClr val="00CCFF"/>
                </a:solidFill>
                <a:uFill>
                  <a:solidFill>
                    <a:srgbClr val="00CCFF"/>
                  </a:solidFill>
                </a:uFill>
                <a:hlinkClick r:id="rId2"/>
              </a:rPr>
              <a:t>Nano Molecular Machines - Supporting Materials – ATP Synthase part 1</a:t>
            </a:r>
          </a:p>
        </p:txBody>
      </p:sp>
      <p:sp>
        <p:nvSpPr>
          <p:cNvPr id="361" name="Rectangle 14"/>
          <p:cNvSpPr txBox="1">
            <a:spLocks noGrp="1"/>
          </p:cNvSpPr>
          <p:nvPr>
            <p:ph type="body" sz="half" idx="1"/>
          </p:nvPr>
        </p:nvSpPr>
        <p:spPr>
          <a:xfrm>
            <a:off x="228600" y="838200"/>
            <a:ext cx="8686800" cy="1752600"/>
          </a:xfrm>
          <a:prstGeom prst="rect">
            <a:avLst/>
          </a:prstGeom>
        </p:spPr>
        <p:txBody>
          <a:bodyPr/>
          <a:lstStyle/>
          <a:p>
            <a:pPr>
              <a:defRPr sz="1900">
                <a:latin typeface="+mj-lt"/>
                <a:ea typeface="+mj-ea"/>
                <a:cs typeface="+mj-cs"/>
                <a:sym typeface="Arial"/>
              </a:defRPr>
            </a:pPr>
            <a:r>
              <a:t>I could not find animation on the workings of </a:t>
            </a:r>
            <a:r>
              <a:rPr b="1"/>
              <a:t>that</a:t>
            </a:r>
            <a:r>
              <a:t> motor</a:t>
            </a:r>
          </a:p>
          <a:p>
            <a:pPr>
              <a:defRPr sz="1300">
                <a:latin typeface="+mj-lt"/>
                <a:ea typeface="+mj-ea"/>
                <a:cs typeface="+mj-cs"/>
                <a:sym typeface="Arial"/>
              </a:defRPr>
            </a:pPr>
            <a:endParaRPr/>
          </a:p>
          <a:p>
            <a:pPr>
              <a:defRPr sz="1900">
                <a:latin typeface="+mj-lt"/>
                <a:ea typeface="+mj-ea"/>
                <a:cs typeface="+mj-cs"/>
                <a:sym typeface="Arial"/>
              </a:defRPr>
            </a:pPr>
            <a:r>
              <a:t>But I did find this animation about a very similar biological motor:</a:t>
            </a:r>
          </a:p>
        </p:txBody>
      </p:sp>
      <p:pic>
        <p:nvPicPr>
          <p:cNvPr id="362" name="Picture 7" descr="Picture 7"/>
          <p:cNvPicPr>
            <a:picLocks noChangeAspect="1"/>
          </p:cNvPicPr>
          <p:nvPr/>
        </p:nvPicPr>
        <p:blipFill>
          <a:blip r:embed="rId3">
            <a:extLst/>
          </a:blip>
          <a:stretch>
            <a:fillRect/>
          </a:stretch>
        </p:blipFill>
        <p:spPr>
          <a:xfrm>
            <a:off x="2224088" y="1981200"/>
            <a:ext cx="4405313" cy="3317875"/>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65" name="Rectangle 2"/>
          <p:cNvSpPr txBox="1">
            <a:spLocks noGrp="1"/>
          </p:cNvSpPr>
          <p:nvPr>
            <p:ph type="title"/>
          </p:nvPr>
        </p:nvSpPr>
        <p:spPr>
          <a:xfrm>
            <a:off x="304800" y="76200"/>
            <a:ext cx="8534400" cy="457200"/>
          </a:xfrm>
          <a:prstGeom prst="rect">
            <a:avLst/>
          </a:prstGeom>
        </p:spPr>
        <p:txBody>
          <a:bodyPr/>
          <a:lstStyle/>
          <a:p>
            <a:r>
              <a:t>Time out for a translation:</a:t>
            </a:r>
          </a:p>
        </p:txBody>
      </p:sp>
      <p:sp>
        <p:nvSpPr>
          <p:cNvPr id="366" name="Rectangle 14"/>
          <p:cNvSpPr txBox="1">
            <a:spLocks noGrp="1"/>
          </p:cNvSpPr>
          <p:nvPr>
            <p:ph type="body" idx="1"/>
          </p:nvPr>
        </p:nvSpPr>
        <p:spPr>
          <a:xfrm>
            <a:off x="228600" y="685799"/>
            <a:ext cx="8686800" cy="5757324"/>
          </a:xfrm>
          <a:prstGeom prst="rect">
            <a:avLst/>
          </a:prstGeom>
        </p:spPr>
        <p:txBody>
          <a:bodyPr/>
          <a:lstStyle/>
          <a:p>
            <a:pPr algn="ctr">
              <a:defRPr>
                <a:latin typeface="+mj-lt"/>
                <a:ea typeface="+mj-ea"/>
                <a:cs typeface="+mj-cs"/>
                <a:sym typeface="Arial"/>
              </a:defRPr>
            </a:pPr>
            <a:r>
              <a:t>Driven by "proton gradient across membrane"</a:t>
            </a:r>
          </a:p>
          <a:p>
            <a:pPr>
              <a:defRPr sz="1000">
                <a:latin typeface="+mj-lt"/>
                <a:ea typeface="+mj-ea"/>
                <a:cs typeface="+mj-cs"/>
                <a:sym typeface="Arial"/>
              </a:defRPr>
            </a:pPr>
            <a:endParaRPr/>
          </a:p>
          <a:p>
            <a:pPr>
              <a:defRPr>
                <a:latin typeface="+mj-lt"/>
                <a:ea typeface="+mj-ea"/>
                <a:cs typeface="+mj-cs"/>
                <a:sym typeface="Arial"/>
              </a:defRPr>
            </a:pPr>
            <a:r>
              <a:t>Proton = hydrogen without its electron = hydrogen ion</a:t>
            </a:r>
          </a:p>
          <a:p>
            <a:pPr>
              <a:defRPr sz="1000">
                <a:latin typeface="+mj-lt"/>
                <a:ea typeface="+mj-ea"/>
                <a:cs typeface="+mj-cs"/>
                <a:sym typeface="Arial"/>
              </a:defRPr>
            </a:pPr>
            <a:endParaRPr/>
          </a:p>
          <a:p>
            <a:pPr>
              <a:defRPr>
                <a:latin typeface="+mj-lt"/>
                <a:ea typeface="+mj-ea"/>
                <a:cs typeface="+mj-cs"/>
                <a:sym typeface="Arial"/>
              </a:defRPr>
            </a:pPr>
            <a:r>
              <a:t>Higher hydrogen ion concentration above = more acidic above</a:t>
            </a:r>
          </a:p>
          <a:p>
            <a:pPr>
              <a:defRPr sz="1200">
                <a:latin typeface="+mj-lt"/>
                <a:ea typeface="+mj-ea"/>
                <a:cs typeface="+mj-cs"/>
                <a:sym typeface="Arial"/>
              </a:defRPr>
            </a:pPr>
            <a:endParaRPr/>
          </a:p>
          <a:p>
            <a:pPr>
              <a:defRPr>
                <a:latin typeface="+mj-lt"/>
                <a:ea typeface="+mj-ea"/>
                <a:cs typeface="+mj-cs"/>
                <a:sym typeface="Arial"/>
              </a:defRPr>
            </a:pPr>
            <a:r>
              <a:t>So it's powered by protons above, trying to get to lower "pressure" below</a:t>
            </a:r>
          </a:p>
          <a:p>
            <a:pPr>
              <a:defRPr>
                <a:latin typeface="+mj-lt"/>
                <a:ea typeface="+mj-ea"/>
                <a:cs typeface="+mj-cs"/>
                <a:sym typeface="Arial"/>
              </a:defRPr>
            </a:pPr>
            <a:endParaRPr/>
          </a:p>
          <a:p>
            <a:pPr>
              <a:defRPr>
                <a:latin typeface="+mj-lt"/>
                <a:ea typeface="+mj-ea"/>
                <a:cs typeface="+mj-cs"/>
                <a:sym typeface="Arial"/>
              </a:defRPr>
            </a:pPr>
            <a:r>
              <a:t>Sound familiar? (it should):</a:t>
            </a: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endParaRPr/>
          </a:p>
          <a:p>
            <a:pPr>
              <a:defRPr sz="1400">
                <a:latin typeface="+mj-lt"/>
                <a:ea typeface="+mj-ea"/>
                <a:cs typeface="+mj-cs"/>
                <a:sym typeface="Arial"/>
              </a:defRPr>
            </a:pPr>
            <a:endParaRPr/>
          </a:p>
          <a:p>
            <a:pPr>
              <a:defRPr>
                <a:latin typeface="+mj-lt"/>
                <a:ea typeface="+mj-ea"/>
                <a:cs typeface="+mj-cs"/>
                <a:sym typeface="Arial"/>
              </a:defRPr>
            </a:pPr>
            <a:endParaRPr sz="1400"/>
          </a:p>
          <a:p>
            <a:pPr>
              <a:defRPr>
                <a:latin typeface="+mj-lt"/>
                <a:ea typeface="+mj-ea"/>
                <a:cs typeface="+mj-cs"/>
                <a:sym typeface="Arial"/>
              </a:defRPr>
            </a:pPr>
            <a:endParaRPr sz="1400"/>
          </a:p>
          <a:p>
            <a:pPr algn="ctr">
              <a:defRPr>
                <a:latin typeface="+mj-lt"/>
                <a:ea typeface="+mj-ea"/>
                <a:cs typeface="+mj-cs"/>
                <a:sym typeface="Arial"/>
              </a:defRPr>
            </a:pPr>
            <a:r>
              <a:t>It's exactly how the turbines of a hydroelectric dam work!</a:t>
            </a:r>
          </a:p>
        </p:txBody>
      </p:sp>
      <p:pic>
        <p:nvPicPr>
          <p:cNvPr id="367" name="Picture 8" descr="Picture 8"/>
          <p:cNvPicPr>
            <a:picLocks noChangeAspect="1"/>
          </p:cNvPicPr>
          <p:nvPr/>
        </p:nvPicPr>
        <p:blipFill>
          <a:blip r:embed="rId2">
            <a:extLst/>
          </a:blip>
          <a:stretch>
            <a:fillRect/>
          </a:stretch>
        </p:blipFill>
        <p:spPr>
          <a:xfrm>
            <a:off x="3632200" y="2983089"/>
            <a:ext cx="2439249" cy="2536650"/>
          </a:xfrm>
          <a:prstGeom prst="rect">
            <a:avLst/>
          </a:prstGeom>
          <a:ln w="12700">
            <a:miter lim="400000"/>
          </a:ln>
        </p:spPr>
      </p:pic>
      <p:sp>
        <p:nvSpPr>
          <p:cNvPr id="368" name="Rectangle 4"/>
          <p:cNvSpPr txBox="1"/>
          <p:nvPr/>
        </p:nvSpPr>
        <p:spPr>
          <a:xfrm>
            <a:off x="6596888" y="4270692"/>
            <a:ext cx="801624"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lvl1pPr algn="ctr">
              <a:spcBef>
                <a:spcPts val="200"/>
              </a:spcBef>
              <a:defRPr sz="1200" b="0">
                <a:solidFill>
                  <a:srgbClr val="FFFFFF"/>
                </a:solidFill>
                <a:effectLst>
                  <a:outerShdw blurRad="38100" dist="38100" dir="2700000" rotWithShape="0">
                    <a:srgbClr val="000000"/>
                  </a:outerShdw>
                </a:effectLst>
              </a:defRPr>
            </a:lvl1pPr>
          </a:lstStyle>
          <a:p>
            <a:r>
              <a:t>U. Indiana</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71" name="Rectangle 2"/>
          <p:cNvSpPr txBox="1">
            <a:spLocks noGrp="1"/>
          </p:cNvSpPr>
          <p:nvPr>
            <p:ph type="title"/>
          </p:nvPr>
        </p:nvSpPr>
        <p:spPr>
          <a:xfrm>
            <a:off x="304800" y="228600"/>
            <a:ext cx="8534400" cy="457200"/>
          </a:xfrm>
          <a:prstGeom prst="rect">
            <a:avLst/>
          </a:prstGeom>
        </p:spPr>
        <p:txBody>
          <a:bodyPr/>
          <a:lstStyle>
            <a:lvl1pPr>
              <a:defRPr sz="2400"/>
            </a:lvl1pPr>
          </a:lstStyle>
          <a:p>
            <a:r>
              <a:t>But this motor powers a fuel factory rather than a propeller:</a:t>
            </a:r>
          </a:p>
        </p:txBody>
      </p:sp>
      <p:sp>
        <p:nvSpPr>
          <p:cNvPr id="372" name="Rectangle 11"/>
          <p:cNvSpPr txBox="1"/>
          <p:nvPr/>
        </p:nvSpPr>
        <p:spPr>
          <a:xfrm>
            <a:off x="467520" y="5204066"/>
            <a:ext cx="7359648" cy="780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p>
            <a:pPr algn="ctr">
              <a:spcBef>
                <a:spcPts val="300"/>
              </a:spcBef>
              <a:defRPr sz="1400" b="0">
                <a:solidFill>
                  <a:srgbClr val="FFFFFF"/>
                </a:solidFill>
                <a:effectLst>
                  <a:outerShdw blurRad="38100" dist="38100" dir="2700000" rotWithShape="0">
                    <a:srgbClr val="000000"/>
                  </a:outerShdw>
                </a:effectLst>
                <a:latin typeface="+mj-lt"/>
                <a:ea typeface="+mj-ea"/>
                <a:cs typeface="+mj-cs"/>
                <a:sym typeface="Arial"/>
              </a:defRPr>
            </a:pPr>
            <a:r>
              <a:t>Supporting webpage with embedded</a:t>
            </a:r>
          </a:p>
          <a:p>
            <a:pPr algn="ctr">
              <a:spcBef>
                <a:spcPts val="300"/>
              </a:spcBef>
              <a:defRPr sz="1400" b="0">
                <a:solidFill>
                  <a:srgbClr val="FFFFFF"/>
                </a:solidFill>
                <a:effectLst>
                  <a:outerShdw blurRad="38100" dist="38100" dir="2700000" rotWithShape="0">
                    <a:srgbClr val="000000"/>
                  </a:outerShdw>
                </a:effectLst>
                <a:latin typeface="+mj-lt"/>
                <a:ea typeface="+mj-ea"/>
                <a:cs typeface="+mj-cs"/>
                <a:sym typeface="Arial"/>
              </a:defRPr>
            </a:pPr>
            <a:r>
              <a:t>"Molecular Biology of the Cell" animation (due to M. Yoshida, Tokyo Institute of Technology):</a:t>
            </a:r>
          </a:p>
          <a:p>
            <a:pPr algn="ctr">
              <a:spcBef>
                <a:spcPts val="300"/>
              </a:spcBef>
              <a:defRPr sz="1400" b="0">
                <a:solidFill>
                  <a:srgbClr val="FFFFFF"/>
                </a:solidFill>
                <a:effectLst>
                  <a:outerShdw blurRad="38100" dist="38100" dir="2700000" rotWithShape="0">
                    <a:srgbClr val="000000"/>
                  </a:outerShdw>
                </a:effectLst>
                <a:latin typeface="+mj-lt"/>
                <a:ea typeface="+mj-ea"/>
                <a:cs typeface="+mj-cs"/>
                <a:sym typeface="Arial"/>
              </a:defRPr>
            </a:pPr>
            <a:r>
              <a:rPr u="sng">
                <a:solidFill>
                  <a:srgbClr val="00CCFF"/>
                </a:solidFill>
                <a:uFill>
                  <a:solidFill>
                    <a:srgbClr val="00CCFF"/>
                  </a:solidFill>
                </a:uFill>
                <a:hlinkClick r:id="rId2"/>
              </a:rPr>
              <a:t>Nano Molecular Machines - Supporting Materials – ATP Synthase part 2</a:t>
            </a:r>
          </a:p>
        </p:txBody>
      </p:sp>
      <p:sp>
        <p:nvSpPr>
          <p:cNvPr id="373" name="Rectangle 14"/>
          <p:cNvSpPr txBox="1">
            <a:spLocks noGrp="1"/>
          </p:cNvSpPr>
          <p:nvPr>
            <p:ph type="body" sz="half" idx="1"/>
          </p:nvPr>
        </p:nvSpPr>
        <p:spPr>
          <a:xfrm>
            <a:off x="228600" y="1066800"/>
            <a:ext cx="8686800" cy="1752600"/>
          </a:xfrm>
          <a:prstGeom prst="rect">
            <a:avLst/>
          </a:prstGeom>
        </p:spPr>
        <p:txBody>
          <a:bodyPr/>
          <a:lstStyle>
            <a:lvl1pPr>
              <a:defRPr>
                <a:latin typeface="+mj-lt"/>
                <a:ea typeface="+mj-ea"/>
                <a:cs typeface="+mj-cs"/>
                <a:sym typeface="Arial"/>
              </a:defRPr>
            </a:lvl1pPr>
          </a:lstStyle>
          <a:p>
            <a:r>
              <a:t>Or, more precisely, an ADP to ATP converter:</a:t>
            </a:r>
          </a:p>
        </p:txBody>
      </p:sp>
      <p:pic>
        <p:nvPicPr>
          <p:cNvPr id="374" name="Picture 8" descr="Picture 8"/>
          <p:cNvPicPr>
            <a:picLocks noChangeAspect="1"/>
          </p:cNvPicPr>
          <p:nvPr/>
        </p:nvPicPr>
        <p:blipFill>
          <a:blip r:embed="rId3">
            <a:extLst/>
          </a:blip>
          <a:stretch>
            <a:fillRect/>
          </a:stretch>
        </p:blipFill>
        <p:spPr>
          <a:xfrm>
            <a:off x="2057400" y="1752600"/>
            <a:ext cx="4148138" cy="31242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77" name="Rectangle 2"/>
          <p:cNvSpPr txBox="1">
            <a:spLocks noGrp="1"/>
          </p:cNvSpPr>
          <p:nvPr>
            <p:ph type="title"/>
          </p:nvPr>
        </p:nvSpPr>
        <p:spPr>
          <a:xfrm>
            <a:off x="304800" y="76200"/>
            <a:ext cx="8534400" cy="762000"/>
          </a:xfrm>
          <a:prstGeom prst="rect">
            <a:avLst/>
          </a:prstGeom>
        </p:spPr>
        <p:txBody>
          <a:bodyPr/>
          <a:lstStyle>
            <a:lvl1pPr>
              <a:defRPr sz="2400"/>
            </a:lvl1pPr>
          </a:lstStyle>
          <a:p>
            <a:r>
              <a:t>What are "take away" lessons from Nature's nano machines?</a:t>
            </a:r>
          </a:p>
        </p:txBody>
      </p:sp>
      <p:sp>
        <p:nvSpPr>
          <p:cNvPr id="378" name="Rectangle 3"/>
          <p:cNvSpPr txBox="1">
            <a:spLocks noGrp="1"/>
          </p:cNvSpPr>
          <p:nvPr>
            <p:ph type="body" idx="1"/>
          </p:nvPr>
        </p:nvSpPr>
        <p:spPr>
          <a:xfrm>
            <a:off x="228600" y="990600"/>
            <a:ext cx="8686800" cy="5433194"/>
          </a:xfrm>
          <a:prstGeom prst="rect">
            <a:avLst/>
          </a:prstGeom>
        </p:spPr>
        <p:txBody>
          <a:bodyPr/>
          <a:lstStyle/>
          <a:p>
            <a:pPr>
              <a:defRPr>
                <a:latin typeface="+mj-lt"/>
                <a:ea typeface="+mj-ea"/>
                <a:cs typeface="+mj-cs"/>
                <a:sym typeface="Arial"/>
              </a:defRPr>
            </a:pPr>
            <a:r>
              <a:t>- Nature uses designs with much less compartmentalization of functions</a:t>
            </a:r>
          </a:p>
          <a:p>
            <a:pPr>
              <a:defRPr sz="1600">
                <a:latin typeface="+mj-lt"/>
                <a:ea typeface="+mj-ea"/>
                <a:cs typeface="+mj-cs"/>
                <a:sym typeface="Arial"/>
              </a:defRPr>
            </a:pPr>
            <a:endParaRPr/>
          </a:p>
          <a:p>
            <a:pPr>
              <a:defRPr>
                <a:latin typeface="+mj-lt"/>
                <a:ea typeface="+mj-ea"/>
                <a:cs typeface="+mj-cs"/>
                <a:sym typeface="Arial"/>
              </a:defRPr>
            </a:pPr>
            <a:r>
              <a:t>- </a:t>
            </a:r>
            <a:r>
              <a:rPr b="1"/>
              <a:t>Everything</a:t>
            </a:r>
            <a:r>
              <a:t> is going to be flexing and vibrating like crazy</a:t>
            </a:r>
          </a:p>
          <a:p>
            <a:pPr>
              <a:defRPr sz="1600">
                <a:latin typeface="+mj-lt"/>
                <a:ea typeface="+mj-ea"/>
                <a:cs typeface="+mj-cs"/>
                <a:sym typeface="Arial"/>
              </a:defRPr>
            </a:pPr>
            <a:endParaRPr/>
          </a:p>
          <a:p>
            <a:pPr>
              <a:defRPr>
                <a:latin typeface="+mj-lt"/>
                <a:ea typeface="+mj-ea"/>
                <a:cs typeface="+mj-cs"/>
                <a:sym typeface="Arial"/>
              </a:defRPr>
            </a:pPr>
            <a:r>
              <a:t>- Nano forces and fluids are going to be unavoidable</a:t>
            </a:r>
          </a:p>
          <a:p>
            <a:pPr>
              <a:defRPr sz="800">
                <a:latin typeface="+mj-lt"/>
                <a:ea typeface="+mj-ea"/>
                <a:cs typeface="+mj-cs"/>
                <a:sym typeface="Arial"/>
              </a:defRPr>
            </a:pPr>
            <a:endParaRPr/>
          </a:p>
          <a:p>
            <a:pPr>
              <a:defRPr>
                <a:latin typeface="+mj-lt"/>
                <a:ea typeface="+mj-ea"/>
                <a:cs typeface="+mj-cs"/>
                <a:sym typeface="Arial"/>
              </a:defRPr>
            </a:pPr>
            <a:r>
              <a:t>	</a:t>
            </a:r>
            <a:r>
              <a:rPr sz="1800"/>
              <a:t>But, surprisingly, Van der Waals + surface tension </a:t>
            </a:r>
            <a:r>
              <a:rPr sz="1800" b="1"/>
              <a:t>don't</a:t>
            </a:r>
            <a:r>
              <a:rPr sz="1800"/>
              <a:t> lock things up</a:t>
            </a:r>
          </a:p>
          <a:p>
            <a:pPr>
              <a:defRPr sz="800">
                <a:latin typeface="+mj-lt"/>
                <a:ea typeface="+mj-ea"/>
                <a:cs typeface="+mj-cs"/>
                <a:sym typeface="Arial"/>
              </a:defRPr>
            </a:pPr>
            <a:endParaRPr/>
          </a:p>
          <a:p>
            <a:pPr>
              <a:defRPr sz="1800">
                <a:latin typeface="+mj-lt"/>
                <a:ea typeface="+mj-ea"/>
                <a:cs typeface="+mj-cs"/>
                <a:sym typeface="Arial"/>
              </a:defRPr>
            </a:pPr>
            <a:r>
              <a:t>	Because, at this scale, Brownian vibrations knock them back apart!</a:t>
            </a:r>
          </a:p>
          <a:p>
            <a:pPr>
              <a:defRPr>
                <a:latin typeface="+mj-lt"/>
                <a:ea typeface="+mj-ea"/>
                <a:cs typeface="+mj-cs"/>
                <a:sym typeface="Arial"/>
              </a:defRPr>
            </a:pPr>
            <a:endParaRPr/>
          </a:p>
          <a:p>
            <a:pPr>
              <a:defRPr>
                <a:solidFill>
                  <a:srgbClr val="FFCC00"/>
                </a:solidFill>
                <a:latin typeface="+mj-lt"/>
                <a:ea typeface="+mj-ea"/>
                <a:cs typeface="+mj-cs"/>
                <a:sym typeface="Arial"/>
              </a:defRPr>
            </a:pPr>
            <a:r>
              <a:t>So Nanorex style gears or transmissions might actually work!</a:t>
            </a:r>
          </a:p>
          <a:p>
            <a:pPr>
              <a:defRPr sz="800">
                <a:latin typeface="+mj-lt"/>
                <a:ea typeface="+mj-ea"/>
                <a:cs typeface="+mj-cs"/>
                <a:sym typeface="Arial"/>
              </a:defRPr>
            </a:pPr>
            <a:endParaRPr/>
          </a:p>
          <a:p>
            <a:pPr>
              <a:defRPr sz="1800">
                <a:latin typeface="+mj-lt"/>
                <a:ea typeface="+mj-ea"/>
                <a:cs typeface="+mj-cs"/>
                <a:sym typeface="Arial"/>
              </a:defRPr>
            </a:pPr>
            <a:r>
              <a:t>	Even though molecules WITHIN molecules may be impossible to build</a:t>
            </a:r>
          </a:p>
          <a:p>
            <a:pPr>
              <a:defRPr sz="800">
                <a:latin typeface="+mj-lt"/>
                <a:ea typeface="+mj-ea"/>
                <a:cs typeface="+mj-cs"/>
                <a:sym typeface="Arial"/>
              </a:defRPr>
            </a:pPr>
            <a:endParaRPr/>
          </a:p>
          <a:p>
            <a:pPr>
              <a:defRPr sz="1800">
                <a:latin typeface="+mj-lt"/>
                <a:ea typeface="+mj-ea"/>
                <a:cs typeface="+mj-cs"/>
                <a:sym typeface="Arial"/>
              </a:defRPr>
            </a:pPr>
            <a:r>
              <a:t>	More plausible would be self-assembly of molecule UPON molecule</a:t>
            </a:r>
            <a:endParaRPr sz="1000"/>
          </a:p>
          <a:p>
            <a:pPr>
              <a:spcBef>
                <a:spcPts val="200"/>
              </a:spcBef>
              <a:defRPr sz="1000">
                <a:latin typeface="+mj-lt"/>
                <a:ea typeface="+mj-ea"/>
                <a:cs typeface="+mj-cs"/>
                <a:sym typeface="Arial"/>
              </a:defRPr>
            </a:pPr>
            <a:r>
              <a:t>		</a:t>
            </a:r>
          </a:p>
          <a:p>
            <a:pPr>
              <a:defRPr sz="1800">
                <a:latin typeface="+mj-lt"/>
                <a:ea typeface="+mj-ea"/>
                <a:cs typeface="+mj-cs"/>
                <a:sym typeface="Arial"/>
              </a:defRPr>
            </a:pPr>
            <a:r>
              <a:t>			As seen in protein self-assembly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131" name="Rectangle 2"/>
          <p:cNvSpPr txBox="1">
            <a:spLocks noGrp="1"/>
          </p:cNvSpPr>
          <p:nvPr>
            <p:ph type="title"/>
          </p:nvPr>
        </p:nvSpPr>
        <p:spPr>
          <a:xfrm>
            <a:off x="304800" y="152400"/>
            <a:ext cx="8534400" cy="762000"/>
          </a:xfrm>
          <a:prstGeom prst="rect">
            <a:avLst/>
          </a:prstGeom>
        </p:spPr>
        <p:txBody>
          <a:bodyPr/>
          <a:lstStyle>
            <a:lvl1pPr>
              <a:defRPr sz="2400"/>
            </a:lvl1pPr>
          </a:lstStyle>
          <a:p>
            <a:r>
              <a:t>But what is wrong with "classic" nanobots?</a:t>
            </a:r>
          </a:p>
        </p:txBody>
      </p:sp>
      <p:sp>
        <p:nvSpPr>
          <p:cNvPr id="132" name="Rectangle 3"/>
          <p:cNvSpPr txBox="1"/>
          <p:nvPr/>
        </p:nvSpPr>
        <p:spPr>
          <a:xfrm>
            <a:off x="304800" y="1143000"/>
            <a:ext cx="8534400" cy="1094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Classic concept = Extreme miniaturization of life-sized technologies</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r>
              <a:rPr>
                <a:solidFill>
                  <a:srgbClr val="FFCC00"/>
                </a:solidFill>
              </a:rPr>
              <a:t>That is, a </a:t>
            </a:r>
            <a:r>
              <a:rPr b="1">
                <a:solidFill>
                  <a:srgbClr val="FFCC00"/>
                </a:solidFill>
              </a:rPr>
              <a:t>Nano-transformer </a:t>
            </a:r>
            <a:r>
              <a:rPr>
                <a:solidFill>
                  <a:srgbClr val="FFCC00"/>
                </a:solidFill>
              </a:rPr>
              <a:t>like mechanical robot</a:t>
            </a:r>
          </a:p>
          <a:p>
            <a:pPr>
              <a:spcBef>
                <a:spcPts val="400"/>
              </a:spcBef>
              <a:defRPr sz="2000" b="0">
                <a:solidFill>
                  <a:srgbClr val="FFCC00"/>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Let's analyze such an imagined nanobot step by step:</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r>
              <a:rPr sz="1800"/>
              <a:t>- How could we make the pieces of such a Nanobot?</a:t>
            </a:r>
          </a:p>
          <a:p>
            <a:pPr>
              <a:spcBef>
                <a:spcPts val="400"/>
              </a:spcBef>
              <a:defRPr sz="9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 How would we get those pieces to assemble?</a:t>
            </a:r>
          </a:p>
          <a:p>
            <a:pPr>
              <a:spcBef>
                <a:spcPts val="400"/>
              </a:spcBef>
              <a:defRPr sz="9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 Would they work even if we could get them assembled?</a:t>
            </a:r>
          </a:p>
          <a:p>
            <a:pPr>
              <a:spcBef>
                <a:spcPts val="400"/>
              </a:spcBef>
              <a:defRPr sz="1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 How would their programming/direction be provided?</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81" name="Rectangle 2"/>
          <p:cNvSpPr txBox="1">
            <a:spLocks noGrp="1"/>
          </p:cNvSpPr>
          <p:nvPr>
            <p:ph type="title"/>
          </p:nvPr>
        </p:nvSpPr>
        <p:spPr>
          <a:xfrm>
            <a:off x="304800" y="76200"/>
            <a:ext cx="8534400" cy="762000"/>
          </a:xfrm>
          <a:prstGeom prst="rect">
            <a:avLst/>
          </a:prstGeom>
        </p:spPr>
        <p:txBody>
          <a:bodyPr/>
          <a:lstStyle/>
          <a:p>
            <a:pPr>
              <a:defRPr sz="2000"/>
            </a:pPr>
            <a:r>
              <a:t>Suggesting that micron is </a:t>
            </a:r>
            <a:r>
              <a:rPr>
                <a:solidFill>
                  <a:srgbClr val="FFCC00"/>
                </a:solidFill>
              </a:rPr>
              <a:t>WORST</a:t>
            </a:r>
            <a:r>
              <a:t> possible scale for mechanical robots:</a:t>
            </a:r>
          </a:p>
        </p:txBody>
      </p:sp>
      <p:sp>
        <p:nvSpPr>
          <p:cNvPr id="382" name="Rectangle 3"/>
          <p:cNvSpPr txBox="1">
            <a:spLocks noGrp="1"/>
          </p:cNvSpPr>
          <p:nvPr>
            <p:ph type="body" idx="1"/>
          </p:nvPr>
        </p:nvSpPr>
        <p:spPr>
          <a:xfrm>
            <a:off x="228600" y="914400"/>
            <a:ext cx="8686800" cy="5466621"/>
          </a:xfrm>
          <a:prstGeom prst="rect">
            <a:avLst/>
          </a:prstGeom>
        </p:spPr>
        <p:txBody>
          <a:bodyPr/>
          <a:lstStyle/>
          <a:p>
            <a:pPr>
              <a:defRPr>
                <a:latin typeface="+mj-lt"/>
                <a:ea typeface="+mj-ea"/>
                <a:cs typeface="+mj-cs"/>
                <a:sym typeface="Arial"/>
              </a:defRPr>
            </a:pPr>
            <a:r>
              <a:t>Macroscale robots (human down to millimeter size):</a:t>
            </a:r>
          </a:p>
          <a:p>
            <a:pPr>
              <a:defRPr sz="800">
                <a:latin typeface="+mj-lt"/>
                <a:ea typeface="+mj-ea"/>
                <a:cs typeface="+mj-cs"/>
                <a:sym typeface="Arial"/>
              </a:defRPr>
            </a:pPr>
            <a:endParaRPr/>
          </a:p>
          <a:p>
            <a:pPr>
              <a:defRPr>
                <a:latin typeface="+mj-lt"/>
                <a:ea typeface="+mj-ea"/>
                <a:cs typeface="+mj-cs"/>
                <a:sym typeface="Arial"/>
              </a:defRPr>
            </a:pPr>
            <a:r>
              <a:t>	</a:t>
            </a:r>
            <a:r>
              <a:rPr sz="1800"/>
              <a:t>Heavy inflexible pieces, totally oblivious to Brownian vibrations</a:t>
            </a:r>
          </a:p>
          <a:p>
            <a:pPr>
              <a:defRPr sz="600">
                <a:latin typeface="+mj-lt"/>
                <a:ea typeface="+mj-ea"/>
                <a:cs typeface="+mj-cs"/>
                <a:sym typeface="Arial"/>
              </a:defRPr>
            </a:pPr>
            <a:endParaRPr/>
          </a:p>
          <a:p>
            <a:pPr>
              <a:defRPr sz="1800">
                <a:latin typeface="+mj-lt"/>
                <a:ea typeface="+mj-ea"/>
                <a:cs typeface="+mj-cs"/>
                <a:sym typeface="Arial"/>
              </a:defRPr>
            </a:pPr>
            <a:r>
              <a:t>	And their momentum swamps effects of friction, surface tension, charging </a:t>
            </a:r>
          </a:p>
          <a:p>
            <a:pPr>
              <a:defRPr sz="1800">
                <a:latin typeface="+mj-lt"/>
                <a:ea typeface="+mj-ea"/>
                <a:cs typeface="+mj-cs"/>
                <a:sym typeface="Arial"/>
              </a:defRPr>
            </a:pPr>
            <a:endParaRPr/>
          </a:p>
          <a:p>
            <a:pPr>
              <a:defRPr>
                <a:latin typeface="+mj-lt"/>
                <a:ea typeface="+mj-ea"/>
                <a:cs typeface="+mj-cs"/>
                <a:sym typeface="Arial"/>
              </a:defRPr>
            </a:pPr>
            <a:r>
              <a:t>Micron scale robots (such as MEMS):</a:t>
            </a:r>
          </a:p>
          <a:p>
            <a:pPr>
              <a:defRPr sz="800">
                <a:latin typeface="+mj-lt"/>
                <a:ea typeface="+mj-ea"/>
                <a:cs typeface="+mj-cs"/>
                <a:sym typeface="Arial"/>
              </a:defRPr>
            </a:pPr>
            <a:endParaRPr/>
          </a:p>
          <a:p>
            <a:pPr>
              <a:defRPr sz="1800">
                <a:latin typeface="+mj-lt"/>
                <a:ea typeface="+mj-ea"/>
                <a:cs typeface="+mj-cs"/>
                <a:sym typeface="Arial"/>
              </a:defRPr>
            </a:pPr>
            <a:r>
              <a:t>	Pieces still big enough to be inflexible, and to ignore Brownian vibrations</a:t>
            </a:r>
          </a:p>
          <a:p>
            <a:pPr>
              <a:defRPr sz="700">
                <a:latin typeface="+mj-lt"/>
                <a:ea typeface="+mj-ea"/>
                <a:cs typeface="+mj-cs"/>
                <a:sym typeface="Arial"/>
              </a:defRPr>
            </a:pPr>
            <a:endParaRPr/>
          </a:p>
          <a:p>
            <a:pPr>
              <a:defRPr sz="1800">
                <a:latin typeface="+mj-lt"/>
                <a:ea typeface="+mj-ea"/>
                <a:cs typeface="+mj-cs"/>
                <a:sym typeface="Arial"/>
              </a:defRPr>
            </a:pPr>
            <a:r>
              <a:t>	But reduced momentum countered by micro binding forces =&gt; Lock-up!</a:t>
            </a:r>
          </a:p>
          <a:p>
            <a:pPr>
              <a:defRPr sz="1800">
                <a:latin typeface="+mj-lt"/>
                <a:ea typeface="+mj-ea"/>
                <a:cs typeface="+mj-cs"/>
                <a:sym typeface="Arial"/>
              </a:defRPr>
            </a:pPr>
            <a:endParaRPr/>
          </a:p>
          <a:p>
            <a:pPr>
              <a:defRPr>
                <a:latin typeface="+mj-lt"/>
                <a:ea typeface="+mj-ea"/>
                <a:cs typeface="+mj-cs"/>
                <a:sym typeface="Arial"/>
              </a:defRPr>
            </a:pPr>
            <a:r>
              <a:t>Functional (?) nano scale robots:</a:t>
            </a:r>
          </a:p>
          <a:p>
            <a:pPr>
              <a:defRPr sz="800">
                <a:latin typeface="+mj-lt"/>
                <a:ea typeface="+mj-ea"/>
                <a:cs typeface="+mj-cs"/>
                <a:sym typeface="Arial"/>
              </a:defRPr>
            </a:pPr>
            <a:endParaRPr/>
          </a:p>
          <a:p>
            <a:pPr>
              <a:defRPr sz="1800">
                <a:latin typeface="+mj-lt"/>
                <a:ea typeface="+mj-ea"/>
                <a:cs typeface="+mj-cs"/>
                <a:sym typeface="Arial"/>
              </a:defRPr>
            </a:pPr>
            <a:r>
              <a:t>	Pieces now so tiny that they have become light and floppy </a:t>
            </a:r>
            <a:r>
              <a:rPr>
                <a:solidFill>
                  <a:srgbClr val="FFCC00"/>
                </a:solidFill>
              </a:rPr>
              <a:t>HENCE</a:t>
            </a:r>
          </a:p>
          <a:p>
            <a:pPr>
              <a:defRPr sz="800">
                <a:latin typeface="+mj-lt"/>
                <a:ea typeface="+mj-ea"/>
                <a:cs typeface="+mj-cs"/>
                <a:sym typeface="Arial"/>
              </a:defRPr>
            </a:pPr>
            <a:endParaRPr/>
          </a:p>
          <a:p>
            <a:pPr>
              <a:defRPr sz="1800">
                <a:latin typeface="+mj-lt"/>
                <a:ea typeface="+mj-ea"/>
                <a:cs typeface="+mj-cs"/>
                <a:sym typeface="Arial"/>
              </a:defRPr>
            </a:pPr>
            <a:r>
              <a:t>	Brownian vibrations toss them around like crazy </a:t>
            </a:r>
            <a:r>
              <a:rPr>
                <a:solidFill>
                  <a:srgbClr val="FFCC00"/>
                </a:solidFill>
              </a:rPr>
              <a:t>WHICH PREVENTS</a:t>
            </a:r>
          </a:p>
          <a:p>
            <a:pPr>
              <a:defRPr sz="1000">
                <a:latin typeface="+mj-lt"/>
                <a:ea typeface="+mj-ea"/>
                <a:cs typeface="+mj-cs"/>
                <a:sym typeface="Arial"/>
              </a:defRPr>
            </a:pPr>
            <a:endParaRPr/>
          </a:p>
          <a:p>
            <a:pPr>
              <a:defRPr>
                <a:latin typeface="+mj-lt"/>
                <a:ea typeface="+mj-ea"/>
                <a:cs typeface="+mj-cs"/>
                <a:sym typeface="Arial"/>
              </a:defRPr>
            </a:pPr>
            <a:r>
              <a:t>	</a:t>
            </a:r>
            <a:r>
              <a:rPr sz="1800"/>
              <a:t>Forces of friction, surface tension or charging from locking them together!</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85" name="Rectangle 2"/>
          <p:cNvSpPr txBox="1">
            <a:spLocks noGrp="1"/>
          </p:cNvSpPr>
          <p:nvPr>
            <p:ph type="title"/>
          </p:nvPr>
        </p:nvSpPr>
        <p:spPr>
          <a:xfrm>
            <a:off x="304800" y="76200"/>
            <a:ext cx="8534400" cy="762000"/>
          </a:xfrm>
          <a:prstGeom prst="rect">
            <a:avLst/>
          </a:prstGeom>
        </p:spPr>
        <p:txBody>
          <a:bodyPr/>
          <a:lstStyle>
            <a:lvl1pPr>
              <a:defRPr sz="2000"/>
            </a:lvl1pPr>
          </a:lstStyle>
          <a:p>
            <a:r>
              <a:t>Footnote on the above hypothesis:</a:t>
            </a:r>
          </a:p>
        </p:txBody>
      </p:sp>
      <p:sp>
        <p:nvSpPr>
          <p:cNvPr id="386" name="Rectangle 3"/>
          <p:cNvSpPr txBox="1">
            <a:spLocks noGrp="1"/>
          </p:cNvSpPr>
          <p:nvPr>
            <p:ph type="body" idx="1"/>
          </p:nvPr>
        </p:nvSpPr>
        <p:spPr>
          <a:xfrm>
            <a:off x="152400" y="914399"/>
            <a:ext cx="8915400" cy="5029201"/>
          </a:xfrm>
          <a:prstGeom prst="rect">
            <a:avLst/>
          </a:prstGeom>
        </p:spPr>
        <p:txBody>
          <a:bodyPr/>
          <a:lstStyle/>
          <a:p>
            <a:pPr>
              <a:defRPr>
                <a:latin typeface="+mj-lt"/>
                <a:ea typeface="+mj-ea"/>
                <a:cs typeface="+mj-cs"/>
                <a:sym typeface="Arial"/>
              </a:defRPr>
            </a:pPr>
            <a:r>
              <a:t>If flexibility IS the reason nanobots work well (while MEMS barely works)</a:t>
            </a:r>
          </a:p>
          <a:p>
            <a:pPr>
              <a:defRPr>
                <a:latin typeface="+mj-lt"/>
                <a:ea typeface="+mj-ea"/>
                <a:cs typeface="+mj-cs"/>
                <a:sym typeface="Arial"/>
              </a:defRPr>
            </a:pPr>
            <a:endParaRPr/>
          </a:p>
          <a:p>
            <a:pPr>
              <a:defRPr>
                <a:latin typeface="+mj-lt"/>
                <a:ea typeface="+mj-ea"/>
                <a:cs typeface="+mj-cs"/>
                <a:sym typeface="Arial"/>
              </a:defRPr>
            </a:pPr>
            <a:r>
              <a:t>We'd have to fight our inclination to try and make nanobots </a:t>
            </a:r>
            <a:r>
              <a:rPr b="1">
                <a:solidFill>
                  <a:srgbClr val="FFCC00"/>
                </a:solidFill>
              </a:rPr>
              <a:t>stronger</a:t>
            </a:r>
            <a:r>
              <a:t>!</a:t>
            </a:r>
          </a:p>
          <a:p>
            <a:pPr>
              <a:defRPr>
                <a:latin typeface="+mj-lt"/>
                <a:ea typeface="+mj-ea"/>
                <a:cs typeface="+mj-cs"/>
                <a:sym typeface="Arial"/>
              </a:defRPr>
            </a:pPr>
            <a:endParaRPr/>
          </a:p>
          <a:p>
            <a:pPr>
              <a:defRPr>
                <a:latin typeface="+mj-lt"/>
                <a:ea typeface="+mj-ea"/>
                <a:cs typeface="+mj-cs"/>
                <a:sym typeface="Arial"/>
              </a:defRPr>
            </a:pPr>
            <a:r>
              <a:t>For instance, while nanotubes and buckyballs might seem ideal components</a:t>
            </a:r>
          </a:p>
          <a:p>
            <a:pPr>
              <a:defRPr>
                <a:latin typeface="+mj-lt"/>
                <a:ea typeface="+mj-ea"/>
                <a:cs typeface="+mj-cs"/>
                <a:sym typeface="Arial"/>
              </a:defRPr>
            </a:pPr>
            <a:endParaRPr/>
          </a:p>
          <a:p>
            <a:pPr>
              <a:defRPr>
                <a:latin typeface="+mj-lt"/>
                <a:ea typeface="+mj-ea"/>
                <a:cs typeface="+mj-cs"/>
                <a:sym typeface="Arial"/>
              </a:defRPr>
            </a:pPr>
            <a:r>
              <a:t>	Their exceptional STRENGTH might inhibit their flexing</a:t>
            </a:r>
          </a:p>
          <a:p>
            <a:pPr>
              <a:defRPr>
                <a:latin typeface="+mj-lt"/>
                <a:ea typeface="+mj-ea"/>
                <a:cs typeface="+mj-cs"/>
                <a:sym typeface="Arial"/>
              </a:defRPr>
            </a:pPr>
            <a:endParaRPr/>
          </a:p>
          <a:p>
            <a:pPr>
              <a:defRPr>
                <a:latin typeface="+mj-lt"/>
                <a:ea typeface="+mj-ea"/>
                <a:cs typeface="+mj-cs"/>
                <a:sym typeface="Arial"/>
              </a:defRPr>
            </a:pPr>
            <a:r>
              <a:t>		Making it impossible for vibrations to un-lock them</a:t>
            </a:r>
            <a:r>
              <a:rPr sz="1800"/>
              <a:t>!</a:t>
            </a:r>
          </a:p>
        </p:txBody>
      </p:sp>
      <p:pic>
        <p:nvPicPr>
          <p:cNvPr id="387" name="Picture 7" descr="Picture 7"/>
          <p:cNvPicPr>
            <a:picLocks noChangeAspect="1"/>
          </p:cNvPicPr>
          <p:nvPr/>
        </p:nvPicPr>
        <p:blipFill>
          <a:blip r:embed="rId2">
            <a:extLst/>
          </a:blip>
          <a:stretch>
            <a:fillRect/>
          </a:stretch>
        </p:blipFill>
        <p:spPr>
          <a:xfrm>
            <a:off x="2286000" y="4876800"/>
            <a:ext cx="5105400" cy="1020763"/>
          </a:xfrm>
          <a:prstGeom prst="rect">
            <a:avLst/>
          </a:prstGeom>
          <a:ln w="12700">
            <a:miter lim="400000"/>
          </a:ln>
        </p:spPr>
      </p:pic>
      <p:sp>
        <p:nvSpPr>
          <p:cNvPr id="388" name="&quot;No&quot; Symbol 5"/>
          <p:cNvSpPr/>
          <p:nvPr/>
        </p:nvSpPr>
        <p:spPr>
          <a:xfrm>
            <a:off x="3733800" y="4648200"/>
            <a:ext cx="1600201" cy="1524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596" y="16002"/>
                </a:moveTo>
                <a:lnTo>
                  <a:pt x="17596" y="16002"/>
                </a:lnTo>
                <a:cubicBezTo>
                  <a:pt x="20507" y="12297"/>
                  <a:pt x="19823" y="6964"/>
                  <a:pt x="16070" y="4091"/>
                </a:cubicBezTo>
                <a:cubicBezTo>
                  <a:pt x="12995" y="1737"/>
                  <a:pt x="8704" y="1715"/>
                  <a:pt x="5604" y="4035"/>
                </a:cubicBezTo>
                <a:close/>
                <a:moveTo>
                  <a:pt x="4004" y="5598"/>
                </a:moveTo>
                <a:lnTo>
                  <a:pt x="4004" y="5598"/>
                </a:lnTo>
                <a:cubicBezTo>
                  <a:pt x="1093" y="9303"/>
                  <a:pt x="1777" y="14636"/>
                  <a:pt x="5530" y="17509"/>
                </a:cubicBezTo>
                <a:cubicBezTo>
                  <a:pt x="8605" y="19863"/>
                  <a:pt x="12896" y="19885"/>
                  <a:pt x="15996" y="17565"/>
                </a:cubicBezTo>
                <a:close/>
              </a:path>
            </a:pathLst>
          </a:custGeom>
          <a:solidFill>
            <a:srgbClr val="FF0000"/>
          </a:solidFill>
          <a:ln w="12700">
            <a:solidFill>
              <a:srgbClr val="FFFFFF"/>
            </a:solidFill>
          </a:ln>
        </p:spPr>
        <p:txBody>
          <a:bodyPr lIns="45719" rIns="45719"/>
          <a:lstStyle/>
          <a:p>
            <a:pPr>
              <a:defRPr>
                <a:solidFill>
                  <a:srgbClr val="FFFFFF"/>
                </a:solidFill>
              </a:defRPr>
            </a:pPr>
            <a:endParaRPr/>
          </a:p>
        </p:txBody>
      </p:sp>
      <p:sp>
        <p:nvSpPr>
          <p:cNvPr id="389" name="TextBox 7"/>
          <p:cNvSpPr txBox="1"/>
          <p:nvPr/>
        </p:nvSpPr>
        <p:spPr>
          <a:xfrm>
            <a:off x="5334000" y="4191000"/>
            <a:ext cx="1676400" cy="2390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5000" b="0">
                <a:solidFill>
                  <a:srgbClr val="FF0000"/>
                </a:solidFill>
              </a:defRPr>
            </a:lvl1pPr>
          </a:lstStyle>
          <a:p>
            <a:r>
              <a: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92" name="Rectangle 2"/>
          <p:cNvSpPr txBox="1">
            <a:spLocks noGrp="1"/>
          </p:cNvSpPr>
          <p:nvPr>
            <p:ph type="title"/>
          </p:nvPr>
        </p:nvSpPr>
        <p:spPr>
          <a:xfrm>
            <a:off x="304800" y="152400"/>
            <a:ext cx="8534400" cy="609600"/>
          </a:xfrm>
          <a:prstGeom prst="rect">
            <a:avLst/>
          </a:prstGeom>
        </p:spPr>
        <p:txBody>
          <a:bodyPr/>
          <a:lstStyle>
            <a:lvl1pPr>
              <a:defRPr sz="2400"/>
            </a:lvl1pPr>
          </a:lstStyle>
          <a:p>
            <a:r>
              <a:t>Leaving one untouched point:  Programming / Intelligence</a:t>
            </a:r>
          </a:p>
        </p:txBody>
      </p:sp>
      <p:sp>
        <p:nvSpPr>
          <p:cNvPr id="393" name="Rectangle 3"/>
          <p:cNvSpPr txBox="1">
            <a:spLocks noGrp="1"/>
          </p:cNvSpPr>
          <p:nvPr>
            <p:ph type="body" idx="1"/>
          </p:nvPr>
        </p:nvSpPr>
        <p:spPr>
          <a:xfrm>
            <a:off x="152400" y="1066800"/>
            <a:ext cx="8763000" cy="5215884"/>
          </a:xfrm>
          <a:prstGeom prst="rect">
            <a:avLst/>
          </a:prstGeom>
        </p:spPr>
        <p:txBody>
          <a:bodyPr/>
          <a:lstStyle/>
          <a:p>
            <a:pPr>
              <a:defRPr>
                <a:latin typeface="+mj-lt"/>
                <a:ea typeface="+mj-ea"/>
                <a:cs typeface="+mj-cs"/>
                <a:sym typeface="Arial"/>
              </a:defRPr>
            </a:pPr>
            <a:r>
              <a:t>Overall, </a:t>
            </a:r>
            <a:r>
              <a:rPr b="1"/>
              <a:t>construction</a:t>
            </a:r>
            <a:r>
              <a:t> of mechanical nanobots now seems MORE plausible </a:t>
            </a:r>
          </a:p>
          <a:p>
            <a:pPr>
              <a:defRPr sz="2400">
                <a:latin typeface="+mj-lt"/>
                <a:ea typeface="+mj-ea"/>
                <a:cs typeface="+mj-cs"/>
                <a:sym typeface="Arial"/>
              </a:defRPr>
            </a:pPr>
            <a:endParaRPr/>
          </a:p>
          <a:p>
            <a:pPr>
              <a:defRPr>
                <a:latin typeface="+mj-lt"/>
                <a:ea typeface="+mj-ea"/>
                <a:cs typeface="+mj-cs"/>
                <a:sym typeface="Arial"/>
              </a:defRPr>
            </a:pPr>
            <a:r>
              <a:t>And, in biology, we can certainly find rich examples of programming</a:t>
            </a:r>
          </a:p>
          <a:p>
            <a:pPr>
              <a:defRPr sz="800">
                <a:latin typeface="+mj-lt"/>
                <a:ea typeface="+mj-ea"/>
                <a:cs typeface="+mj-cs"/>
                <a:sym typeface="Arial"/>
              </a:defRPr>
            </a:pPr>
            <a:endParaRPr/>
          </a:p>
          <a:p>
            <a:pPr>
              <a:defRPr>
                <a:latin typeface="+mj-lt"/>
                <a:ea typeface="+mj-ea"/>
                <a:cs typeface="+mj-cs"/>
                <a:sym typeface="Arial"/>
              </a:defRPr>
            </a:pPr>
            <a:r>
              <a:t>	</a:t>
            </a:r>
            <a:r>
              <a:rPr sz="1800"/>
              <a:t>Programming at level of recognizing when nanobot has reached target</a:t>
            </a:r>
          </a:p>
          <a:p>
            <a:pPr>
              <a:defRPr sz="800">
                <a:latin typeface="+mj-lt"/>
                <a:ea typeface="+mj-ea"/>
                <a:cs typeface="+mj-cs"/>
                <a:sym typeface="Arial"/>
              </a:defRPr>
            </a:pPr>
            <a:endParaRPr/>
          </a:p>
          <a:p>
            <a:pPr>
              <a:defRPr sz="1800">
                <a:latin typeface="+mj-lt"/>
                <a:ea typeface="+mj-ea"/>
                <a:cs typeface="+mj-cs"/>
                <a:sym typeface="Arial"/>
              </a:defRPr>
            </a:pPr>
            <a:r>
              <a:t>	Or its programmed response when it </a:t>
            </a:r>
            <a:r>
              <a:rPr b="1"/>
              <a:t>does</a:t>
            </a:r>
            <a:r>
              <a:t> reach that target</a:t>
            </a:r>
          </a:p>
          <a:p>
            <a:pPr>
              <a:defRPr sz="2400">
                <a:latin typeface="+mj-lt"/>
                <a:ea typeface="+mj-ea"/>
                <a:cs typeface="+mj-cs"/>
                <a:sym typeface="Arial"/>
              </a:defRPr>
            </a:pPr>
            <a:endParaRPr/>
          </a:p>
          <a:p>
            <a:pPr>
              <a:defRPr>
                <a:latin typeface="+mj-lt"/>
                <a:ea typeface="+mj-ea"/>
                <a:cs typeface="+mj-cs"/>
                <a:sym typeface="Arial"/>
              </a:defRPr>
            </a:pPr>
            <a:r>
              <a:t>For instance:</a:t>
            </a:r>
          </a:p>
          <a:p>
            <a:pPr>
              <a:defRPr sz="800">
                <a:latin typeface="+mj-lt"/>
                <a:ea typeface="+mj-ea"/>
                <a:cs typeface="+mj-cs"/>
                <a:sym typeface="Arial"/>
              </a:defRPr>
            </a:pPr>
            <a:endParaRPr/>
          </a:p>
          <a:p>
            <a:pPr>
              <a:defRPr sz="1800">
                <a:latin typeface="+mj-lt"/>
                <a:ea typeface="+mj-ea"/>
                <a:cs typeface="+mj-cs"/>
                <a:sym typeface="Arial"/>
              </a:defRPr>
            </a:pPr>
            <a:r>
              <a:t>	Viruses or antibodies identifying and acting upon their targets</a:t>
            </a:r>
          </a:p>
          <a:p>
            <a:pPr>
              <a:defRPr sz="2400">
                <a:latin typeface="+mj-lt"/>
                <a:ea typeface="+mj-ea"/>
                <a:cs typeface="+mj-cs"/>
                <a:sym typeface="Arial"/>
              </a:defRPr>
            </a:pPr>
            <a:endParaRPr/>
          </a:p>
          <a:p>
            <a:pPr>
              <a:defRPr>
                <a:latin typeface="+mj-lt"/>
                <a:ea typeface="+mj-ea"/>
                <a:cs typeface="+mj-cs"/>
                <a:sym typeface="Arial"/>
              </a:defRPr>
            </a:pPr>
            <a:r>
              <a:t>But this is a really </a:t>
            </a:r>
            <a:r>
              <a:rPr b="1"/>
              <a:t>low level of programming</a:t>
            </a:r>
          </a:p>
          <a:p>
            <a:pPr>
              <a:defRPr sz="800">
                <a:latin typeface="+mj-lt"/>
                <a:ea typeface="+mj-ea"/>
                <a:cs typeface="+mj-cs"/>
                <a:sym typeface="Arial"/>
              </a:defRPr>
            </a:pPr>
            <a:endParaRPr/>
          </a:p>
          <a:p>
            <a:pPr>
              <a:defRPr sz="1800">
                <a:latin typeface="+mj-lt"/>
                <a:ea typeface="+mj-ea"/>
                <a:cs typeface="+mj-cs"/>
                <a:sym typeface="Arial"/>
              </a:defRPr>
            </a:pPr>
            <a:r>
              <a:t>	Based on </a:t>
            </a:r>
            <a:r>
              <a:rPr b="1"/>
              <a:t>random</a:t>
            </a:r>
            <a:r>
              <a:t> encounters and two things </a:t>
            </a:r>
            <a:r>
              <a:rPr b="1"/>
              <a:t>fitting together </a:t>
            </a:r>
            <a:r>
              <a:t>properly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396" name="Rectangle 2"/>
          <p:cNvSpPr txBox="1">
            <a:spLocks noGrp="1"/>
          </p:cNvSpPr>
          <p:nvPr>
            <p:ph type="title"/>
          </p:nvPr>
        </p:nvSpPr>
        <p:spPr>
          <a:xfrm>
            <a:off x="304800" y="76200"/>
            <a:ext cx="8534400" cy="609600"/>
          </a:xfrm>
          <a:prstGeom prst="rect">
            <a:avLst/>
          </a:prstGeom>
        </p:spPr>
        <p:txBody>
          <a:bodyPr/>
          <a:lstStyle>
            <a:lvl1pPr>
              <a:defRPr sz="2400"/>
            </a:lvl1pPr>
          </a:lstStyle>
          <a:p>
            <a:r>
              <a:t>"Intelligence" is something quite different</a:t>
            </a:r>
          </a:p>
        </p:txBody>
      </p:sp>
      <p:sp>
        <p:nvSpPr>
          <p:cNvPr id="397" name="Rectangle 3"/>
          <p:cNvSpPr txBox="1">
            <a:spLocks noGrp="1"/>
          </p:cNvSpPr>
          <p:nvPr>
            <p:ph type="body" idx="1"/>
          </p:nvPr>
        </p:nvSpPr>
        <p:spPr>
          <a:xfrm>
            <a:off x="228600" y="838200"/>
            <a:ext cx="8686800" cy="5715000"/>
          </a:xfrm>
          <a:prstGeom prst="rect">
            <a:avLst/>
          </a:prstGeom>
        </p:spPr>
        <p:txBody>
          <a:bodyPr/>
          <a:lstStyle/>
          <a:p>
            <a:pPr>
              <a:defRPr>
                <a:latin typeface="+mj-lt"/>
                <a:ea typeface="+mj-ea"/>
                <a:cs typeface="+mj-cs"/>
                <a:sym typeface="Arial"/>
              </a:defRPr>
            </a:pPr>
            <a:r>
              <a:t>Even bugs can deal with myriad stimuli and respond appropriately</a:t>
            </a:r>
          </a:p>
          <a:p>
            <a:pPr>
              <a:defRPr sz="800">
                <a:latin typeface="+mj-lt"/>
                <a:ea typeface="+mj-ea"/>
                <a:cs typeface="+mj-cs"/>
                <a:sym typeface="Arial"/>
              </a:defRPr>
            </a:pPr>
            <a:endParaRPr/>
          </a:p>
          <a:p>
            <a:pPr>
              <a:defRPr sz="1800">
                <a:latin typeface="+mj-lt"/>
                <a:ea typeface="+mj-ea"/>
                <a:cs typeface="+mj-cs"/>
                <a:sym typeface="Arial"/>
              </a:defRPr>
            </a:pPr>
            <a:r>
              <a:t>	Surely our classic nanobot needs to be as intelligent as an ant!</a:t>
            </a:r>
          </a:p>
          <a:p>
            <a:pPr>
              <a:defRPr>
                <a:latin typeface="+mj-lt"/>
                <a:ea typeface="+mj-ea"/>
                <a:cs typeface="+mj-cs"/>
                <a:sym typeface="Arial"/>
              </a:defRPr>
            </a:pPr>
            <a:endParaRPr/>
          </a:p>
          <a:p>
            <a:pPr>
              <a:defRPr>
                <a:latin typeface="+mj-lt"/>
                <a:ea typeface="+mj-ea"/>
                <a:cs typeface="+mj-cs"/>
                <a:sym typeface="Arial"/>
              </a:defRPr>
            </a:pPr>
            <a:r>
              <a:t>That seems to require a microprocessor's level of intelligence</a:t>
            </a:r>
          </a:p>
          <a:p>
            <a:pPr>
              <a:defRPr sz="800">
                <a:latin typeface="+mj-lt"/>
                <a:ea typeface="+mj-ea"/>
                <a:cs typeface="+mj-cs"/>
                <a:sym typeface="Arial"/>
              </a:defRPr>
            </a:pPr>
            <a:endParaRPr/>
          </a:p>
          <a:p>
            <a:pPr>
              <a:defRPr sz="1800">
                <a:latin typeface="+mj-lt"/>
                <a:ea typeface="+mj-ea"/>
                <a:cs typeface="+mj-cs"/>
                <a:sym typeface="Arial"/>
              </a:defRPr>
            </a:pPr>
            <a:r>
              <a:t>	Semiconductor microprocessors can contain ~ 10 billion transistor switches</a:t>
            </a:r>
          </a:p>
          <a:p>
            <a:pPr>
              <a:defRPr>
                <a:latin typeface="+mj-lt"/>
                <a:ea typeface="+mj-ea"/>
                <a:cs typeface="+mj-cs"/>
                <a:sym typeface="Arial"/>
              </a:defRPr>
            </a:pPr>
            <a:endParaRPr/>
          </a:p>
          <a:p>
            <a:pPr>
              <a:defRPr>
                <a:latin typeface="+mj-lt"/>
                <a:ea typeface="+mj-ea"/>
                <a:cs typeface="+mj-cs"/>
                <a:sym typeface="Arial"/>
              </a:defRPr>
            </a:pPr>
            <a:r>
              <a:t>Say, </a:t>
            </a:r>
            <a:r>
              <a:rPr>
                <a:solidFill>
                  <a:srgbClr val="FFCC00"/>
                </a:solidFill>
              </a:rPr>
              <a:t>MAGICALLY</a:t>
            </a:r>
            <a:r>
              <a:t>, a single atom could replace a current day transistor</a:t>
            </a:r>
          </a:p>
          <a:p>
            <a:pPr>
              <a:defRPr sz="1100">
                <a:latin typeface="+mj-lt"/>
                <a:ea typeface="+mj-ea"/>
                <a:cs typeface="+mj-cs"/>
                <a:sym typeface="Arial"/>
              </a:defRPr>
            </a:pPr>
            <a:endParaRPr/>
          </a:p>
          <a:p>
            <a:pPr>
              <a:defRPr>
                <a:latin typeface="+mj-lt"/>
                <a:ea typeface="+mj-ea"/>
                <a:cs typeface="+mj-cs"/>
                <a:sym typeface="Arial"/>
              </a:defRPr>
            </a:pPr>
            <a:r>
              <a:t>	</a:t>
            </a:r>
            <a:r>
              <a:rPr sz="1800"/>
              <a:t>10 billion atoms in a dense cube would be ~¼ micron on a side</a:t>
            </a:r>
          </a:p>
          <a:p>
            <a:pPr>
              <a:defRPr>
                <a:latin typeface="+mj-lt"/>
                <a:ea typeface="+mj-ea"/>
                <a:cs typeface="+mj-cs"/>
                <a:sym typeface="Arial"/>
              </a:defRPr>
            </a:pPr>
            <a:endParaRPr sz="1800"/>
          </a:p>
          <a:p>
            <a:pPr>
              <a:defRPr>
                <a:latin typeface="+mj-lt"/>
                <a:ea typeface="+mj-ea"/>
                <a:cs typeface="+mj-cs"/>
                <a:sym typeface="Arial"/>
              </a:defRPr>
            </a:pPr>
            <a:r>
              <a:t>And that ignores need to provide routes for information flow (wiring)</a:t>
            </a:r>
          </a:p>
          <a:p>
            <a:pPr>
              <a:defRPr>
                <a:latin typeface="+mj-lt"/>
                <a:ea typeface="+mj-ea"/>
                <a:cs typeface="+mj-cs"/>
                <a:sym typeface="Arial"/>
              </a:defRPr>
            </a:pPr>
            <a:endParaRPr/>
          </a:p>
          <a:p>
            <a:pPr>
              <a:defRPr>
                <a:latin typeface="+mj-lt"/>
                <a:ea typeface="+mj-ea"/>
                <a:cs typeface="+mj-cs"/>
                <a:sym typeface="Arial"/>
              </a:defRPr>
            </a:pPr>
            <a:r>
              <a:t>Or other required "peripheral" things like: </a:t>
            </a:r>
          </a:p>
          <a:p>
            <a:pPr>
              <a:defRPr sz="800">
                <a:latin typeface="+mj-lt"/>
                <a:ea typeface="+mj-ea"/>
                <a:cs typeface="+mj-cs"/>
                <a:sym typeface="Arial"/>
              </a:defRPr>
            </a:pPr>
            <a:endParaRPr/>
          </a:p>
          <a:p>
            <a:pPr>
              <a:defRPr>
                <a:latin typeface="+mj-lt"/>
                <a:ea typeface="+mj-ea"/>
                <a:cs typeface="+mj-cs"/>
                <a:sym typeface="Arial"/>
              </a:defRPr>
            </a:pPr>
            <a:r>
              <a:t>	</a:t>
            </a:r>
            <a:r>
              <a:rPr sz="1800"/>
              <a:t>Memory (RAM and hard disk), I/O, power supply . .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400" name="Rectangle 3"/>
          <p:cNvSpPr txBox="1">
            <a:spLocks noGrp="1"/>
          </p:cNvSpPr>
          <p:nvPr>
            <p:ph type="body" idx="1"/>
          </p:nvPr>
        </p:nvSpPr>
        <p:spPr>
          <a:xfrm>
            <a:off x="228600" y="457200"/>
            <a:ext cx="8763000" cy="5943600"/>
          </a:xfrm>
          <a:prstGeom prst="rect">
            <a:avLst/>
          </a:prstGeom>
        </p:spPr>
        <p:txBody>
          <a:bodyPr/>
          <a:lstStyle/>
          <a:p>
            <a:pPr>
              <a:defRPr>
                <a:latin typeface="+mj-lt"/>
                <a:ea typeface="+mj-ea"/>
                <a:cs typeface="+mj-cs"/>
                <a:sym typeface="Arial"/>
              </a:defRPr>
            </a:pPr>
            <a:r>
              <a:t>So even with assumption of atom-scale switches, memory cells, wires . . .</a:t>
            </a:r>
          </a:p>
          <a:p>
            <a:pPr>
              <a:defRPr sz="1600">
                <a:latin typeface="+mj-lt"/>
                <a:ea typeface="+mj-ea"/>
                <a:cs typeface="+mj-cs"/>
                <a:sym typeface="Arial"/>
              </a:defRPr>
            </a:pPr>
            <a:endParaRPr/>
          </a:p>
          <a:p>
            <a:pPr>
              <a:defRPr>
                <a:latin typeface="+mj-lt"/>
                <a:ea typeface="+mj-ea"/>
                <a:cs typeface="+mj-cs"/>
                <a:sym typeface="Arial"/>
              </a:defRPr>
            </a:pPr>
            <a:r>
              <a:t>Seems FAR more likely that volume of robot mind will be </a:t>
            </a:r>
            <a:r>
              <a:rPr b="1"/>
              <a:t>microns</a:t>
            </a:r>
            <a:r>
              <a:t> on a side</a:t>
            </a:r>
          </a:p>
          <a:p>
            <a:pPr>
              <a:defRPr sz="800">
                <a:latin typeface="+mj-lt"/>
                <a:ea typeface="+mj-ea"/>
                <a:cs typeface="+mj-cs"/>
                <a:sym typeface="Arial"/>
              </a:defRPr>
            </a:pPr>
            <a:endParaRPr/>
          </a:p>
          <a:p>
            <a:pPr>
              <a:defRPr>
                <a:latin typeface="+mj-lt"/>
                <a:ea typeface="+mj-ea"/>
                <a:cs typeface="+mj-cs"/>
                <a:sym typeface="Arial"/>
              </a:defRPr>
            </a:pPr>
            <a:r>
              <a:t>	</a:t>
            </a:r>
            <a:r>
              <a:rPr sz="1800"/>
              <a:t>And even </a:t>
            </a:r>
            <a:r>
              <a:rPr sz="1800" b="1"/>
              <a:t>that</a:t>
            </a:r>
            <a:r>
              <a:rPr sz="1800"/>
              <a:t> would assume an external power source (e.g. ATP sea)</a:t>
            </a:r>
          </a:p>
          <a:p>
            <a:pPr algn="ctr">
              <a:defRPr>
                <a:latin typeface="+mj-lt"/>
                <a:ea typeface="+mj-ea"/>
                <a:cs typeface="+mj-cs"/>
                <a:sym typeface="Arial"/>
              </a:defRPr>
            </a:pPr>
            <a:endParaRPr sz="1800"/>
          </a:p>
          <a:p>
            <a:pPr>
              <a:defRPr>
                <a:latin typeface="+mj-lt"/>
                <a:ea typeface="+mj-ea"/>
                <a:cs typeface="+mj-cs"/>
                <a:sym typeface="Arial"/>
              </a:defRPr>
            </a:pPr>
            <a:r>
              <a:t>Would-be smart mechancial NANObot =&gt; MICRObot, cell size or larger</a:t>
            </a:r>
          </a:p>
          <a:p>
            <a:pPr algn="ctr">
              <a:defRPr sz="3200">
                <a:latin typeface="+mj-lt"/>
                <a:ea typeface="+mj-ea"/>
                <a:cs typeface="+mj-cs"/>
                <a:sym typeface="Arial"/>
              </a:defRPr>
            </a:pPr>
            <a:endParaRPr/>
          </a:p>
          <a:p>
            <a:pPr algn="ctr">
              <a:defRPr b="1">
                <a:latin typeface="+mj-lt"/>
                <a:ea typeface="+mj-ea"/>
                <a:cs typeface="+mj-cs"/>
                <a:sym typeface="Arial"/>
              </a:defRPr>
            </a:pPr>
            <a:endParaRPr/>
          </a:p>
          <a:p>
            <a:pPr algn="ctr">
              <a:defRPr b="1">
                <a:latin typeface="+mj-lt"/>
                <a:ea typeface="+mj-ea"/>
                <a:cs typeface="+mj-cs"/>
                <a:sym typeface="Arial"/>
              </a:defRPr>
            </a:pPr>
            <a:endParaRPr/>
          </a:p>
          <a:p>
            <a:pPr algn="ctr">
              <a:defRPr b="1">
                <a:latin typeface="+mj-lt"/>
                <a:ea typeface="+mj-ea"/>
                <a:cs typeface="+mj-cs"/>
                <a:sym typeface="Arial"/>
              </a:defRPr>
            </a:pPr>
            <a:r>
              <a:t>OK, so what if it ends up really being a MICRObot!</a:t>
            </a:r>
          </a:p>
          <a:p>
            <a:pPr>
              <a:defRPr sz="800">
                <a:latin typeface="+mj-lt"/>
                <a:ea typeface="+mj-ea"/>
                <a:cs typeface="+mj-cs"/>
                <a:sym typeface="Arial"/>
              </a:defRPr>
            </a:pPr>
            <a:endParaRPr/>
          </a:p>
          <a:p>
            <a:pPr algn="ctr">
              <a:defRPr sz="1800">
                <a:latin typeface="+mj-lt"/>
                <a:ea typeface="+mj-ea"/>
                <a:cs typeface="+mj-cs"/>
                <a:sym typeface="Arial"/>
              </a:defRPr>
            </a:pPr>
            <a:endParaRPr/>
          </a:p>
          <a:p>
            <a:pPr algn="ctr">
              <a:defRPr sz="1800">
                <a:solidFill>
                  <a:srgbClr val="FFCC00"/>
                </a:solidFill>
                <a:latin typeface="+mj-lt"/>
                <a:ea typeface="+mj-ea"/>
                <a:cs typeface="+mj-cs"/>
                <a:sym typeface="Arial"/>
              </a:defRPr>
            </a:pPr>
            <a:r>
              <a:t>It could still flow through my body doing wonderful repairs! </a:t>
            </a:r>
          </a:p>
          <a:p>
            <a:pPr>
              <a:defRPr sz="2400">
                <a:latin typeface="+mj-lt"/>
                <a:ea typeface="+mj-ea"/>
                <a:cs typeface="+mj-cs"/>
                <a:sym typeface="Arial"/>
              </a:defRPr>
            </a:pPr>
            <a:endParaRPr/>
          </a:p>
          <a:p>
            <a:pPr>
              <a:defRPr sz="1800">
                <a:latin typeface="+mj-lt"/>
                <a:ea typeface="+mj-ea"/>
                <a:cs typeface="+mj-cs"/>
                <a:sym typeface="Arial"/>
              </a:defRPr>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403" name="Rectangle 3"/>
          <p:cNvSpPr txBox="1">
            <a:spLocks noGrp="1"/>
          </p:cNvSpPr>
          <p:nvPr>
            <p:ph type="body" idx="1"/>
          </p:nvPr>
        </p:nvSpPr>
        <p:spPr>
          <a:xfrm>
            <a:off x="228600" y="1066799"/>
            <a:ext cx="8763000" cy="5263425"/>
          </a:xfrm>
          <a:prstGeom prst="rect">
            <a:avLst/>
          </a:prstGeom>
        </p:spPr>
        <p:txBody>
          <a:bodyPr/>
          <a:lstStyle/>
          <a:p>
            <a:pPr>
              <a:defRPr sz="1800">
                <a:latin typeface="+mj-lt"/>
                <a:ea typeface="+mj-ea"/>
                <a:cs typeface="+mj-cs"/>
                <a:sym typeface="Arial"/>
              </a:defRPr>
            </a:pPr>
            <a:r>
              <a:t>To achieve MICRObot size, I had to assume 1 atom switches/memory cells/wires</a:t>
            </a:r>
          </a:p>
          <a:p>
            <a:pPr>
              <a:defRPr sz="700">
                <a:latin typeface="+mj-lt"/>
                <a:ea typeface="+mj-ea"/>
                <a:cs typeface="+mj-cs"/>
                <a:sym typeface="Arial"/>
              </a:defRPr>
            </a:pPr>
            <a:endParaRPr/>
          </a:p>
          <a:p>
            <a:pPr>
              <a:spcBef>
                <a:spcPts val="300"/>
              </a:spcBef>
              <a:defRPr sz="1600">
                <a:latin typeface="+mj-lt"/>
                <a:ea typeface="+mj-ea"/>
                <a:cs typeface="+mj-cs"/>
                <a:sym typeface="Arial"/>
              </a:defRPr>
            </a:pPr>
            <a:r>
              <a:t>	</a:t>
            </a:r>
            <a:r>
              <a:rPr b="1">
                <a:solidFill>
                  <a:srgbClr val="FFCC00"/>
                </a:solidFill>
              </a:rPr>
              <a:t>Nobody / Nothing </a:t>
            </a:r>
            <a:r>
              <a:rPr>
                <a:solidFill>
                  <a:srgbClr val="FFCC00"/>
                </a:solidFill>
              </a:rPr>
              <a:t>has achieved this size/density of info / info-processing!</a:t>
            </a:r>
          </a:p>
          <a:p>
            <a:pPr>
              <a:defRPr sz="2800">
                <a:solidFill>
                  <a:srgbClr val="FF9933"/>
                </a:solidFill>
                <a:latin typeface="+mj-lt"/>
                <a:ea typeface="+mj-ea"/>
                <a:cs typeface="+mj-cs"/>
                <a:sym typeface="Arial"/>
              </a:defRPr>
            </a:pPr>
            <a:endParaRPr/>
          </a:p>
          <a:p>
            <a:pPr>
              <a:defRPr sz="1800">
                <a:latin typeface="+mj-lt"/>
                <a:ea typeface="+mj-ea"/>
                <a:cs typeface="+mj-cs"/>
                <a:sym typeface="Arial"/>
              </a:defRPr>
            </a:pPr>
            <a:r>
              <a:t>Let's again look to nature for what might in fact be ~ ultimate limit:</a:t>
            </a:r>
          </a:p>
          <a:p>
            <a:pPr>
              <a:defRPr sz="1000">
                <a:latin typeface="+mj-lt"/>
                <a:ea typeface="+mj-ea"/>
                <a:cs typeface="+mj-cs"/>
                <a:sym typeface="Arial"/>
              </a:defRPr>
            </a:pPr>
            <a:endParaRPr/>
          </a:p>
          <a:p>
            <a:pPr>
              <a:defRPr sz="1800">
                <a:latin typeface="+mj-lt"/>
                <a:ea typeface="+mj-ea"/>
                <a:cs typeface="+mj-cs"/>
                <a:sym typeface="Arial"/>
              </a:defRPr>
            </a:pPr>
            <a:r>
              <a:t>	Single DNA unit is ~ 65 atoms occupying ~ pi (1 nm)</a:t>
            </a:r>
            <a:r>
              <a:rPr baseline="30000"/>
              <a:t>2</a:t>
            </a:r>
            <a:r>
              <a:t> x 0.34 nm=  1 nm</a:t>
            </a:r>
            <a:r>
              <a:rPr baseline="30000"/>
              <a:t>3</a:t>
            </a:r>
          </a:p>
          <a:p>
            <a:pPr>
              <a:defRPr sz="3600" baseline="30000">
                <a:latin typeface="+mj-lt"/>
                <a:ea typeface="+mj-ea"/>
                <a:cs typeface="+mj-cs"/>
                <a:sym typeface="Arial"/>
              </a:defRPr>
            </a:pPr>
            <a:endParaRPr/>
          </a:p>
          <a:p>
            <a:pPr>
              <a:defRPr sz="1800">
                <a:latin typeface="+mj-lt"/>
                <a:ea typeface="+mj-ea"/>
                <a:cs typeface="+mj-cs"/>
                <a:sym typeface="Arial"/>
              </a:defRPr>
            </a:pPr>
            <a:r>
              <a:t>Assume that </a:t>
            </a:r>
            <a:r>
              <a:rPr b="1"/>
              <a:t>THIS</a:t>
            </a:r>
            <a:r>
              <a:t> is ~ ultimate limit for shrinking 1 switch / 1 bit of memory</a:t>
            </a:r>
          </a:p>
          <a:p>
            <a:pPr>
              <a:defRPr sz="900">
                <a:latin typeface="+mj-lt"/>
                <a:ea typeface="+mj-ea"/>
                <a:cs typeface="+mj-cs"/>
                <a:sym typeface="Arial"/>
              </a:defRPr>
            </a:pPr>
            <a:endParaRPr/>
          </a:p>
          <a:p>
            <a:pPr>
              <a:defRPr sz="1800">
                <a:latin typeface="+mj-lt"/>
                <a:ea typeface="+mj-ea"/>
                <a:cs typeface="+mj-cs"/>
                <a:sym typeface="Arial"/>
              </a:defRPr>
            </a:pPr>
            <a:r>
              <a:t>	1 nm</a:t>
            </a:r>
            <a:r>
              <a:rPr baseline="30000"/>
              <a:t>3</a:t>
            </a:r>
            <a:r>
              <a:t> per switch/memory unit = 1000X my assumed single atom volume</a:t>
            </a:r>
          </a:p>
          <a:p>
            <a:pPr>
              <a:defRPr sz="3200">
                <a:latin typeface="+mj-lt"/>
                <a:ea typeface="+mj-ea"/>
                <a:cs typeface="+mj-cs"/>
                <a:sym typeface="Arial"/>
              </a:defRPr>
            </a:pPr>
            <a:endParaRPr/>
          </a:p>
          <a:p>
            <a:pPr>
              <a:defRPr sz="1800">
                <a:latin typeface="+mj-lt"/>
                <a:ea typeface="+mj-ea"/>
                <a:cs typeface="+mj-cs"/>
                <a:sym typeface="Arial"/>
              </a:defRPr>
            </a:pPr>
            <a:r>
              <a:t>Meaning </a:t>
            </a:r>
            <a:r>
              <a:rPr b="1"/>
              <a:t>SMART MICRObot </a:t>
            </a:r>
            <a:r>
              <a:t>=&gt; </a:t>
            </a:r>
            <a:r>
              <a:rPr b="1"/>
              <a:t>MILLIbot: 10's -100's of microns on a side</a:t>
            </a:r>
          </a:p>
          <a:p>
            <a:pPr>
              <a:defRPr sz="1000">
                <a:latin typeface="+mj-lt"/>
                <a:ea typeface="+mj-ea"/>
                <a:cs typeface="+mj-cs"/>
                <a:sym typeface="Arial"/>
              </a:defRPr>
            </a:pPr>
            <a:endParaRPr/>
          </a:p>
          <a:p>
            <a:pPr algn="ctr">
              <a:defRPr sz="1800">
                <a:solidFill>
                  <a:srgbClr val="FFCC00"/>
                </a:solidFill>
                <a:latin typeface="+mj-lt"/>
                <a:ea typeface="+mj-ea"/>
                <a:cs typeface="+mj-cs"/>
                <a:sym typeface="Arial"/>
              </a:defRPr>
            </a:pPr>
            <a:r>
              <a:t>Inject </a:t>
            </a:r>
            <a:r>
              <a:rPr b="1"/>
              <a:t>those</a:t>
            </a:r>
            <a:r>
              <a:t> guys into your body and all you're going to get is a </a:t>
            </a:r>
            <a:r>
              <a:rPr b="1"/>
              <a:t>stroke!</a:t>
            </a:r>
          </a:p>
        </p:txBody>
      </p:sp>
      <p:sp>
        <p:nvSpPr>
          <p:cNvPr id="404" name="Rectangle 2"/>
          <p:cNvSpPr txBox="1">
            <a:spLocks noGrp="1"/>
          </p:cNvSpPr>
          <p:nvPr>
            <p:ph type="title"/>
          </p:nvPr>
        </p:nvSpPr>
        <p:spPr>
          <a:xfrm>
            <a:off x="304800" y="152400"/>
            <a:ext cx="8534400" cy="609600"/>
          </a:xfrm>
          <a:prstGeom prst="rect">
            <a:avLst/>
          </a:prstGeom>
        </p:spPr>
        <p:txBody>
          <a:bodyPr/>
          <a:lstStyle>
            <a:lvl1pPr>
              <a:defRPr sz="2400"/>
            </a:lvl1pPr>
          </a:lstStyle>
          <a:p>
            <a:r>
              <a:t>Reality Check:</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407" name="Rectangle 3"/>
          <p:cNvSpPr txBox="1">
            <a:spLocks noGrp="1"/>
          </p:cNvSpPr>
          <p:nvPr>
            <p:ph type="body" idx="1"/>
          </p:nvPr>
        </p:nvSpPr>
        <p:spPr>
          <a:xfrm>
            <a:off x="228600" y="1066800"/>
            <a:ext cx="8763000" cy="5341702"/>
          </a:xfrm>
          <a:prstGeom prst="rect">
            <a:avLst/>
          </a:prstGeom>
        </p:spPr>
        <p:txBody>
          <a:bodyPr/>
          <a:lstStyle/>
          <a:p>
            <a:pPr>
              <a:defRPr sz="1800">
                <a:latin typeface="+mj-lt"/>
                <a:ea typeface="+mj-ea"/>
                <a:cs typeface="+mj-cs"/>
                <a:sym typeface="Arial"/>
              </a:defRPr>
            </a:pPr>
            <a:r>
              <a:t>Things that could </a:t>
            </a:r>
            <a:r>
              <a:rPr b="1"/>
              <a:t>only randomly flow and diffuse</a:t>
            </a:r>
            <a:r>
              <a:t> through our bodies</a:t>
            </a:r>
          </a:p>
          <a:p>
            <a:pPr>
              <a:defRPr sz="1800">
                <a:latin typeface="+mj-lt"/>
                <a:ea typeface="+mj-ea"/>
                <a:cs typeface="+mj-cs"/>
                <a:sym typeface="Arial"/>
              </a:defRPr>
            </a:pPr>
            <a:endParaRPr/>
          </a:p>
          <a:p>
            <a:pPr>
              <a:defRPr sz="1800">
                <a:latin typeface="+mj-lt"/>
                <a:ea typeface="+mj-ea"/>
                <a:cs typeface="+mj-cs"/>
                <a:sym typeface="Arial"/>
              </a:defRPr>
            </a:pPr>
            <a:r>
              <a:t>And, at best, latch onto a specific target if they </a:t>
            </a:r>
            <a:r>
              <a:rPr b="1"/>
              <a:t>just happened to bump into it</a:t>
            </a:r>
          </a:p>
          <a:p>
            <a:pPr>
              <a:defRPr sz="1800">
                <a:latin typeface="+mj-lt"/>
                <a:ea typeface="+mj-ea"/>
                <a:cs typeface="+mj-cs"/>
                <a:sym typeface="Arial"/>
              </a:defRPr>
            </a:pPr>
            <a:endParaRPr/>
          </a:p>
          <a:p>
            <a:pPr>
              <a:defRPr sz="1800">
                <a:latin typeface="+mj-lt"/>
                <a:ea typeface="+mj-ea"/>
                <a:cs typeface="+mj-cs"/>
                <a:sym typeface="Arial"/>
              </a:defRPr>
            </a:pPr>
            <a:r>
              <a:t>Perhaps then delivering a drug, DNA insert . . .</a:t>
            </a:r>
          </a:p>
          <a:p>
            <a:pPr>
              <a:defRPr sz="1800">
                <a:latin typeface="+mj-lt"/>
                <a:ea typeface="+mj-ea"/>
                <a:cs typeface="+mj-cs"/>
                <a:sym typeface="Arial"/>
              </a:defRPr>
            </a:pPr>
            <a:endParaRPr/>
          </a:p>
          <a:p>
            <a:pPr algn="ctr">
              <a:spcBef>
                <a:spcPts val="500"/>
              </a:spcBef>
              <a:defRPr sz="2400" b="1">
                <a:solidFill>
                  <a:srgbClr val="FFCC00"/>
                </a:solidFill>
                <a:latin typeface="+mj-lt"/>
                <a:ea typeface="+mj-ea"/>
                <a:cs typeface="+mj-cs"/>
                <a:sym typeface="Arial"/>
              </a:defRPr>
            </a:pPr>
            <a:r>
              <a:t>FINE!</a:t>
            </a:r>
          </a:p>
          <a:p>
            <a:pPr>
              <a:defRPr sz="1800">
                <a:latin typeface="+mj-lt"/>
                <a:ea typeface="+mj-ea"/>
                <a:cs typeface="+mj-cs"/>
                <a:sym typeface="Arial"/>
              </a:defRPr>
            </a:pPr>
            <a:endParaRPr/>
          </a:p>
          <a:p>
            <a:pPr>
              <a:defRPr sz="1800">
                <a:latin typeface="+mj-lt"/>
                <a:ea typeface="+mj-ea"/>
                <a:cs typeface="+mj-cs"/>
                <a:sym typeface="Arial"/>
              </a:defRPr>
            </a:pPr>
            <a:r>
              <a:t>Don't discount how </a:t>
            </a:r>
            <a:r>
              <a:rPr b="1"/>
              <a:t>important</a:t>
            </a:r>
            <a:r>
              <a:t> such dumb nanobots might be!</a:t>
            </a:r>
          </a:p>
          <a:p>
            <a:pPr>
              <a:defRPr sz="1800">
                <a:latin typeface="+mj-lt"/>
                <a:ea typeface="+mj-ea"/>
                <a:cs typeface="+mj-cs"/>
                <a:sym typeface="Arial"/>
              </a:defRPr>
            </a:pPr>
            <a:endParaRPr/>
          </a:p>
          <a:p>
            <a:pPr>
              <a:defRPr sz="1800">
                <a:latin typeface="+mj-lt"/>
                <a:ea typeface="+mj-ea"/>
                <a:cs typeface="+mj-cs"/>
                <a:sym typeface="Arial"/>
              </a:defRPr>
            </a:pPr>
            <a:r>
              <a:t>Or how close we might be to engineering VERY USEFUL dumb nanobots!</a:t>
            </a:r>
          </a:p>
          <a:p>
            <a:pPr>
              <a:defRPr sz="1800">
                <a:latin typeface="+mj-lt"/>
                <a:ea typeface="+mj-ea"/>
                <a:cs typeface="+mj-cs"/>
                <a:sym typeface="Arial"/>
              </a:defRPr>
            </a:pPr>
            <a:endParaRPr/>
          </a:p>
          <a:p>
            <a:pPr algn="ctr">
              <a:defRPr sz="1800">
                <a:latin typeface="+mj-lt"/>
                <a:ea typeface="+mj-ea"/>
                <a:cs typeface="+mj-cs"/>
                <a:sym typeface="Arial"/>
              </a:defRPr>
            </a:pPr>
            <a:endParaRPr/>
          </a:p>
          <a:p>
            <a:pPr algn="ctr">
              <a:defRPr sz="1800">
                <a:latin typeface="+mj-lt"/>
                <a:ea typeface="+mj-ea"/>
                <a:cs typeface="+mj-cs"/>
                <a:sym typeface="Arial"/>
              </a:defRPr>
            </a:pPr>
            <a:r>
              <a:t>A example is provided by recent Harvard research:</a:t>
            </a:r>
          </a:p>
        </p:txBody>
      </p:sp>
      <p:sp>
        <p:nvSpPr>
          <p:cNvPr id="408" name="Rectangle 2"/>
          <p:cNvSpPr txBox="1">
            <a:spLocks noGrp="1"/>
          </p:cNvSpPr>
          <p:nvPr>
            <p:ph type="title"/>
          </p:nvPr>
        </p:nvSpPr>
        <p:spPr>
          <a:xfrm>
            <a:off x="304800" y="152400"/>
            <a:ext cx="8534400" cy="609600"/>
          </a:xfrm>
          <a:prstGeom prst="rect">
            <a:avLst/>
          </a:prstGeom>
        </p:spPr>
        <p:txBody>
          <a:bodyPr/>
          <a:lstStyle/>
          <a:p>
            <a:pPr>
              <a:defRPr sz="2400"/>
            </a:pPr>
            <a:r>
              <a:t>All we seem to be left with is possibility of </a:t>
            </a:r>
            <a:r>
              <a:rPr b="1" i="0">
                <a:latin typeface="Tahoma"/>
                <a:ea typeface="Tahoma"/>
                <a:cs typeface="Tahoma"/>
                <a:sym typeface="Tahoma"/>
              </a:rPr>
              <a:t>dumb</a:t>
            </a:r>
            <a:r>
              <a:t> nanobots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 name="Rectangle 5"/>
          <p:cNvSpPr txBox="1"/>
          <p:nvPr/>
        </p:nvSpPr>
        <p:spPr>
          <a:xfrm>
            <a:off x="152400" y="6313930"/>
            <a:ext cx="8839200" cy="23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100" b="0" i="1">
                <a:solidFill>
                  <a:srgbClr val="E5FFFF"/>
                </a:solidFill>
                <a:effectLst>
                  <a:outerShdw blurRad="38100" dist="38100" dir="2700000" rotWithShape="0">
                    <a:srgbClr val="000000"/>
                  </a:outerShdw>
                </a:effectLst>
                <a:latin typeface="+mj-lt"/>
                <a:ea typeface="+mj-ea"/>
                <a:cs typeface="+mj-cs"/>
                <a:sym typeface="Arial"/>
              </a:defRPr>
            </a:lvl1pPr>
          </a:lstStyle>
          <a:p>
            <a:r>
              <a:t>Reference: "A logic-gated nanobot for targeted transport of molecular payloads, Shawn M. Douglas et al., Science 335, pp. 831-4 (2012) </a:t>
            </a:r>
          </a:p>
        </p:txBody>
      </p:sp>
      <p:sp>
        <p:nvSpPr>
          <p:cNvPr id="411" name="Rectangle 3"/>
          <p:cNvSpPr txBox="1">
            <a:spLocks noGrp="1"/>
          </p:cNvSpPr>
          <p:nvPr>
            <p:ph type="body" idx="1"/>
          </p:nvPr>
        </p:nvSpPr>
        <p:spPr>
          <a:xfrm>
            <a:off x="349959" y="851577"/>
            <a:ext cx="8763001" cy="5637214"/>
          </a:xfrm>
          <a:prstGeom prst="rect">
            <a:avLst/>
          </a:prstGeom>
        </p:spPr>
        <p:txBody>
          <a:bodyPr/>
          <a:lstStyle/>
          <a:p>
            <a:pPr>
              <a:defRPr sz="1800">
                <a:latin typeface="+mj-lt"/>
                <a:ea typeface="+mj-ea"/>
                <a:cs typeface="+mj-cs"/>
                <a:sym typeface="Arial"/>
              </a:defRPr>
            </a:pPr>
            <a:r>
              <a:t>Starts with "DNA Oragami" </a:t>
            </a:r>
            <a:r>
              <a:rPr sz="1600"/>
              <a:t>(as described in lecture "Bleeding Edge I: Nanomechanics"):</a:t>
            </a:r>
          </a:p>
          <a:p>
            <a:pPr>
              <a:defRPr sz="1100">
                <a:latin typeface="+mj-lt"/>
                <a:ea typeface="+mj-ea"/>
                <a:cs typeface="+mj-cs"/>
                <a:sym typeface="Arial"/>
              </a:defRPr>
            </a:pPr>
            <a:endParaRPr/>
          </a:p>
          <a:p>
            <a:pPr>
              <a:defRPr sz="1800">
                <a:latin typeface="+mj-lt"/>
                <a:ea typeface="+mj-ea"/>
                <a:cs typeface="+mj-cs"/>
                <a:sym typeface="Arial"/>
              </a:defRPr>
            </a:pPr>
            <a:r>
              <a:t>- An "off-the-shelf" master </a:t>
            </a:r>
            <a:r>
              <a:rPr b="1"/>
              <a:t>single</a:t>
            </a:r>
            <a:r>
              <a:t> strand of DNA is chosen</a:t>
            </a:r>
          </a:p>
          <a:p>
            <a:pPr>
              <a:defRPr sz="1100">
                <a:latin typeface="+mj-lt"/>
                <a:ea typeface="+mj-ea"/>
                <a:cs typeface="+mj-cs"/>
                <a:sym typeface="Arial"/>
              </a:defRPr>
            </a:pPr>
            <a:endParaRPr/>
          </a:p>
          <a:p>
            <a:pPr>
              <a:defRPr sz="1800">
                <a:latin typeface="+mj-lt"/>
                <a:ea typeface="+mj-ea"/>
                <a:cs typeface="+mj-cs"/>
                <a:sym typeface="Arial"/>
              </a:defRPr>
            </a:pPr>
            <a:r>
              <a:t>- A design is developed that lays out its 7308 nucleotide units something like this:</a:t>
            </a: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800">
                <a:latin typeface="+mj-lt"/>
                <a:ea typeface="+mj-ea"/>
                <a:cs typeface="+mj-cs"/>
                <a:sym typeface="Arial"/>
              </a:defRPr>
            </a:pPr>
            <a:endParaRPr/>
          </a:p>
          <a:p>
            <a:pPr>
              <a:defRPr sz="1000">
                <a:latin typeface="+mj-lt"/>
                <a:ea typeface="+mj-ea"/>
                <a:cs typeface="+mj-cs"/>
                <a:sym typeface="Arial"/>
              </a:defRPr>
            </a:pPr>
            <a:endParaRPr/>
          </a:p>
          <a:p>
            <a:pPr>
              <a:defRPr>
                <a:latin typeface="+mj-lt"/>
                <a:ea typeface="+mj-ea"/>
                <a:cs typeface="+mj-cs"/>
                <a:sym typeface="Arial"/>
              </a:defRPr>
            </a:pPr>
            <a:endParaRPr sz="1000"/>
          </a:p>
          <a:p>
            <a:pPr>
              <a:defRPr sz="1800">
                <a:latin typeface="+mj-lt"/>
                <a:ea typeface="+mj-ea"/>
                <a:cs typeface="+mj-cs"/>
                <a:sym typeface="Arial"/>
              </a:defRPr>
            </a:pPr>
            <a:r>
              <a:t>- "Staple" single DNA strands are then designed (196 different staples!)</a:t>
            </a:r>
          </a:p>
          <a:p>
            <a:pPr>
              <a:defRPr sz="200">
                <a:latin typeface="+mj-lt"/>
                <a:ea typeface="+mj-ea"/>
                <a:cs typeface="+mj-cs"/>
                <a:sym typeface="Arial"/>
              </a:defRPr>
            </a:pPr>
            <a:endParaRPr/>
          </a:p>
          <a:p>
            <a:pPr>
              <a:defRPr>
                <a:latin typeface="+mj-lt"/>
                <a:ea typeface="+mj-ea"/>
                <a:cs typeface="+mj-cs"/>
                <a:sym typeface="Arial"/>
              </a:defRPr>
            </a:pPr>
            <a:r>
              <a:t>	</a:t>
            </a:r>
            <a:r>
              <a:rPr sz="1600"/>
              <a:t>With bases complementing the master strand where the staples should attach</a:t>
            </a:r>
          </a:p>
          <a:p>
            <a:pPr>
              <a:defRPr sz="1600">
                <a:latin typeface="+mj-lt"/>
                <a:ea typeface="+mj-ea"/>
                <a:cs typeface="+mj-cs"/>
                <a:sym typeface="Arial"/>
              </a:defRPr>
            </a:pPr>
            <a:endParaRPr/>
          </a:p>
          <a:p>
            <a:pPr>
              <a:spcBef>
                <a:spcPts val="300"/>
              </a:spcBef>
              <a:defRPr sz="1600">
                <a:latin typeface="+mj-lt"/>
                <a:ea typeface="+mj-ea"/>
                <a:cs typeface="+mj-cs"/>
                <a:sym typeface="Arial"/>
              </a:defRPr>
            </a:pPr>
            <a:r>
              <a:t>Design was facilitated by CADNANO program co-developed by this team (www.cadnano.org)</a:t>
            </a:r>
          </a:p>
        </p:txBody>
      </p:sp>
      <p:sp>
        <p:nvSpPr>
          <p:cNvPr id="412" name="Rectangle 2"/>
          <p:cNvSpPr txBox="1">
            <a:spLocks noGrp="1"/>
          </p:cNvSpPr>
          <p:nvPr>
            <p:ph type="title"/>
          </p:nvPr>
        </p:nvSpPr>
        <p:spPr>
          <a:xfrm>
            <a:off x="304800" y="76200"/>
            <a:ext cx="8534400" cy="533400"/>
          </a:xfrm>
          <a:prstGeom prst="rect">
            <a:avLst/>
          </a:prstGeom>
        </p:spPr>
        <p:txBody>
          <a:bodyPr/>
          <a:lstStyle>
            <a:lvl1pPr>
              <a:defRPr sz="2400"/>
            </a:lvl1pPr>
          </a:lstStyle>
          <a:p>
            <a:r>
              <a:t>Harvard's engineered nanobot:</a:t>
            </a:r>
          </a:p>
        </p:txBody>
      </p:sp>
      <p:grpSp>
        <p:nvGrpSpPr>
          <p:cNvPr id="448" name="Group"/>
          <p:cNvGrpSpPr/>
          <p:nvPr/>
        </p:nvGrpSpPr>
        <p:grpSpPr>
          <a:xfrm>
            <a:off x="2371724" y="2560325"/>
            <a:ext cx="4133700" cy="1821176"/>
            <a:chOff x="0" y="0"/>
            <a:chExt cx="4133698" cy="1821175"/>
          </a:xfrm>
        </p:grpSpPr>
        <p:sp>
          <p:nvSpPr>
            <p:cNvPr id="413" name="Straight Connector 5"/>
            <p:cNvSpPr/>
            <p:nvPr/>
          </p:nvSpPr>
          <p:spPr>
            <a:xfrm>
              <a:off x="1388" y="-1"/>
              <a:ext cx="4130924" cy="140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4" name="Straight Connector 7"/>
            <p:cNvSpPr/>
            <p:nvPr/>
          </p:nvSpPr>
          <p:spPr>
            <a:xfrm>
              <a:off x="1389" y="200948"/>
              <a:ext cx="1932206" cy="1405"/>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5" name="Straight Connector 10"/>
            <p:cNvSpPr/>
            <p:nvPr/>
          </p:nvSpPr>
          <p:spPr>
            <a:xfrm>
              <a:off x="1389" y="403301"/>
              <a:ext cx="1932206" cy="1405"/>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6" name="Straight Connector 11"/>
            <p:cNvSpPr/>
            <p:nvPr/>
          </p:nvSpPr>
          <p:spPr>
            <a:xfrm>
              <a:off x="1389" y="605653"/>
              <a:ext cx="1932206" cy="1406"/>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7" name="Straight Connector 12"/>
            <p:cNvSpPr/>
            <p:nvPr/>
          </p:nvSpPr>
          <p:spPr>
            <a:xfrm>
              <a:off x="1389" y="808006"/>
              <a:ext cx="1932206" cy="1405"/>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8" name="Straight Connector 13"/>
            <p:cNvSpPr/>
            <p:nvPr/>
          </p:nvSpPr>
          <p:spPr>
            <a:xfrm>
              <a:off x="1389" y="1010359"/>
              <a:ext cx="1932206" cy="1405"/>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9" name="Straight Connector 14"/>
            <p:cNvSpPr/>
            <p:nvPr/>
          </p:nvSpPr>
          <p:spPr>
            <a:xfrm>
              <a:off x="1389" y="1212711"/>
              <a:ext cx="1932206" cy="1406"/>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0" name="Straight Connector 15"/>
            <p:cNvSpPr/>
            <p:nvPr/>
          </p:nvSpPr>
          <p:spPr>
            <a:xfrm flipV="1">
              <a:off x="1389" y="1406"/>
              <a:ext cx="1388" cy="20094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1" name="Straight Connector 18"/>
            <p:cNvSpPr/>
            <p:nvPr/>
          </p:nvSpPr>
          <p:spPr>
            <a:xfrm flipV="1">
              <a:off x="1389" y="404705"/>
              <a:ext cx="1388"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2" name="Straight Connector 19"/>
            <p:cNvSpPr/>
            <p:nvPr/>
          </p:nvSpPr>
          <p:spPr>
            <a:xfrm flipV="1">
              <a:off x="1932205" y="607058"/>
              <a:ext cx="1390"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3" name="Straight Connector 20"/>
            <p:cNvSpPr/>
            <p:nvPr/>
          </p:nvSpPr>
          <p:spPr>
            <a:xfrm>
              <a:off x="1389" y="1415064"/>
              <a:ext cx="1932206" cy="1405"/>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4" name="Straight Connector 21"/>
            <p:cNvSpPr/>
            <p:nvPr/>
          </p:nvSpPr>
          <p:spPr>
            <a:xfrm flipV="1">
              <a:off x="1932205" y="202353"/>
              <a:ext cx="1390"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5" name="Straight Connector 22"/>
            <p:cNvSpPr/>
            <p:nvPr/>
          </p:nvSpPr>
          <p:spPr>
            <a:xfrm flipV="1">
              <a:off x="1389" y="809410"/>
              <a:ext cx="1388"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6" name="Straight Connector 23"/>
            <p:cNvSpPr/>
            <p:nvPr/>
          </p:nvSpPr>
          <p:spPr>
            <a:xfrm flipV="1">
              <a:off x="1932205" y="1011764"/>
              <a:ext cx="1390"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7" name="Straight Connector 24"/>
            <p:cNvSpPr/>
            <p:nvPr/>
          </p:nvSpPr>
          <p:spPr>
            <a:xfrm flipV="1">
              <a:off x="-1" y="1214117"/>
              <a:ext cx="1390"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8" name="Straight Connector 25"/>
            <p:cNvSpPr/>
            <p:nvPr/>
          </p:nvSpPr>
          <p:spPr>
            <a:xfrm>
              <a:off x="1388" y="1819769"/>
              <a:ext cx="4130924" cy="140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9" name="Straight Connector 26"/>
            <p:cNvSpPr/>
            <p:nvPr/>
          </p:nvSpPr>
          <p:spPr>
            <a:xfrm>
              <a:off x="2201493" y="199542"/>
              <a:ext cx="1932206" cy="1406"/>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0" name="Straight Connector 27"/>
            <p:cNvSpPr/>
            <p:nvPr/>
          </p:nvSpPr>
          <p:spPr>
            <a:xfrm>
              <a:off x="2201493" y="401895"/>
              <a:ext cx="1932206" cy="1406"/>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1" name="Straight Connector 28"/>
            <p:cNvSpPr/>
            <p:nvPr/>
          </p:nvSpPr>
          <p:spPr>
            <a:xfrm>
              <a:off x="2201493" y="604247"/>
              <a:ext cx="1932206" cy="140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2" name="Straight Connector 29"/>
            <p:cNvSpPr/>
            <p:nvPr/>
          </p:nvSpPr>
          <p:spPr>
            <a:xfrm>
              <a:off x="2201493" y="806600"/>
              <a:ext cx="1932206" cy="140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3" name="Straight Connector 30"/>
            <p:cNvSpPr/>
            <p:nvPr/>
          </p:nvSpPr>
          <p:spPr>
            <a:xfrm>
              <a:off x="2201493" y="1008953"/>
              <a:ext cx="1932206" cy="140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4" name="Straight Connector 31"/>
            <p:cNvSpPr/>
            <p:nvPr/>
          </p:nvSpPr>
          <p:spPr>
            <a:xfrm>
              <a:off x="2201493" y="1211306"/>
              <a:ext cx="1932206" cy="1406"/>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5" name="Straight Connector 32"/>
            <p:cNvSpPr/>
            <p:nvPr/>
          </p:nvSpPr>
          <p:spPr>
            <a:xfrm flipV="1">
              <a:off x="4130921" y="0"/>
              <a:ext cx="1390"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6" name="Straight Connector 33"/>
            <p:cNvSpPr/>
            <p:nvPr/>
          </p:nvSpPr>
          <p:spPr>
            <a:xfrm flipV="1">
              <a:off x="4130921" y="403300"/>
              <a:ext cx="1390" cy="202354"/>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7" name="Straight Connector 35"/>
            <p:cNvSpPr/>
            <p:nvPr/>
          </p:nvSpPr>
          <p:spPr>
            <a:xfrm>
              <a:off x="2201493" y="1413659"/>
              <a:ext cx="1932206" cy="1406"/>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8" name="Straight Connector 36"/>
            <p:cNvSpPr/>
            <p:nvPr/>
          </p:nvSpPr>
          <p:spPr>
            <a:xfrm flipV="1">
              <a:off x="2200106" y="200947"/>
              <a:ext cx="1388" cy="202354"/>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9" name="Straight Connector 37"/>
            <p:cNvSpPr/>
            <p:nvPr/>
          </p:nvSpPr>
          <p:spPr>
            <a:xfrm flipV="1">
              <a:off x="2200105" y="1011763"/>
              <a:ext cx="1389"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0" name="Straight Connector 38"/>
            <p:cNvSpPr/>
            <p:nvPr/>
          </p:nvSpPr>
          <p:spPr>
            <a:xfrm flipV="1">
              <a:off x="4130921" y="1214117"/>
              <a:ext cx="1390"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1" name="Straight Connector 39"/>
            <p:cNvSpPr/>
            <p:nvPr/>
          </p:nvSpPr>
          <p:spPr>
            <a:xfrm flipV="1">
              <a:off x="2200105" y="1416469"/>
              <a:ext cx="1389"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2" name="Straight Connector 40"/>
            <p:cNvSpPr/>
            <p:nvPr/>
          </p:nvSpPr>
          <p:spPr>
            <a:xfrm>
              <a:off x="1389" y="1617417"/>
              <a:ext cx="1932206" cy="1405"/>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3" name="Straight Connector 41"/>
            <p:cNvSpPr/>
            <p:nvPr/>
          </p:nvSpPr>
          <p:spPr>
            <a:xfrm flipV="1">
              <a:off x="1932205" y="1416469"/>
              <a:ext cx="1390" cy="200949"/>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4" name="Straight Connector 42"/>
            <p:cNvSpPr/>
            <p:nvPr/>
          </p:nvSpPr>
          <p:spPr>
            <a:xfrm flipV="1">
              <a:off x="1389" y="1620228"/>
              <a:ext cx="1388" cy="20094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5" name="Straight Connector 43"/>
            <p:cNvSpPr/>
            <p:nvPr/>
          </p:nvSpPr>
          <p:spPr>
            <a:xfrm flipV="1">
              <a:off x="2200106" y="608464"/>
              <a:ext cx="1388" cy="20094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6" name="Straight Connector 44"/>
            <p:cNvSpPr/>
            <p:nvPr/>
          </p:nvSpPr>
          <p:spPr>
            <a:xfrm flipV="1">
              <a:off x="4132311" y="1620228"/>
              <a:ext cx="1388" cy="200947"/>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7" name="Straight Connector 45"/>
            <p:cNvSpPr/>
            <p:nvPr/>
          </p:nvSpPr>
          <p:spPr>
            <a:xfrm>
              <a:off x="2200105" y="1618822"/>
              <a:ext cx="1932206" cy="1406"/>
            </a:xfrm>
            <a:prstGeom prst="line">
              <a:avLst/>
            </a:prstGeom>
            <a:noFill/>
            <a:ln w="38100" cap="flat">
              <a:solidFill>
                <a:srgbClr val="FFE033"/>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Full animation + researcher interviews available at: 	http://wyss.harvard.edu/</a:t>
            </a:r>
          </a:p>
        </p:txBody>
      </p:sp>
      <p:sp>
        <p:nvSpPr>
          <p:cNvPr id="451" name="Rectangle 3"/>
          <p:cNvSpPr txBox="1">
            <a:spLocks noGrp="1"/>
          </p:cNvSpPr>
          <p:nvPr>
            <p:ph type="body" sz="half" idx="1"/>
          </p:nvPr>
        </p:nvSpPr>
        <p:spPr>
          <a:xfrm>
            <a:off x="190500" y="816582"/>
            <a:ext cx="8763000" cy="1752601"/>
          </a:xfrm>
          <a:prstGeom prst="rect">
            <a:avLst/>
          </a:prstGeom>
        </p:spPr>
        <p:txBody>
          <a:bodyPr/>
          <a:lstStyle/>
          <a:p>
            <a:pPr>
              <a:defRPr sz="1900">
                <a:latin typeface="+mj-lt"/>
                <a:ea typeface="+mj-ea"/>
                <a:cs typeface="+mj-cs"/>
                <a:sym typeface="Arial"/>
              </a:defRPr>
            </a:pPr>
            <a:r>
              <a:t>By simply adding in the ~ 200 different DNA staple strands </a:t>
            </a:r>
          </a:p>
          <a:p>
            <a:pPr>
              <a:defRPr sz="900">
                <a:latin typeface="+mj-lt"/>
                <a:ea typeface="+mj-ea"/>
                <a:cs typeface="+mj-cs"/>
                <a:sym typeface="Arial"/>
              </a:defRPr>
            </a:pPr>
            <a:endParaRPr/>
          </a:p>
          <a:p>
            <a:pPr>
              <a:defRPr sz="1900">
                <a:latin typeface="+mj-lt"/>
                <a:ea typeface="+mj-ea"/>
                <a:cs typeface="+mj-cs"/>
                <a:sym typeface="Arial"/>
              </a:defRPr>
            </a:pPr>
            <a:r>
              <a:t>And then slowly cooling, allowing complementary bases to bind together:</a:t>
            </a:r>
          </a:p>
        </p:txBody>
      </p:sp>
      <p:sp>
        <p:nvSpPr>
          <p:cNvPr id="452" name="Rectangle 2"/>
          <p:cNvSpPr txBox="1">
            <a:spLocks noGrp="1"/>
          </p:cNvSpPr>
          <p:nvPr>
            <p:ph type="title"/>
          </p:nvPr>
        </p:nvSpPr>
        <p:spPr>
          <a:xfrm>
            <a:off x="304800" y="76200"/>
            <a:ext cx="8534400" cy="609600"/>
          </a:xfrm>
          <a:prstGeom prst="rect">
            <a:avLst/>
          </a:prstGeom>
        </p:spPr>
        <p:txBody>
          <a:bodyPr/>
          <a:lstStyle>
            <a:lvl1pPr>
              <a:defRPr sz="2400"/>
            </a:lvl1pPr>
          </a:lstStyle>
          <a:p>
            <a:r>
              <a:t>And it is then assembled:</a:t>
            </a:r>
          </a:p>
        </p:txBody>
      </p:sp>
      <p:pic>
        <p:nvPicPr>
          <p:cNvPr id="453" name="Picture 46" descr="Picture 46"/>
          <p:cNvPicPr>
            <a:picLocks noChangeAspect="1"/>
          </p:cNvPicPr>
          <p:nvPr/>
        </p:nvPicPr>
        <p:blipFill>
          <a:blip r:embed="rId2">
            <a:extLst/>
          </a:blip>
          <a:stretch>
            <a:fillRect/>
          </a:stretch>
        </p:blipFill>
        <p:spPr>
          <a:xfrm>
            <a:off x="2590800" y="1905000"/>
            <a:ext cx="3835400" cy="3284538"/>
          </a:xfrm>
          <a:prstGeom prst="rect">
            <a:avLst/>
          </a:prstGeom>
          <a:ln w="12700">
            <a:miter lim="400000"/>
          </a:ln>
        </p:spPr>
      </p:pic>
      <p:sp>
        <p:nvSpPr>
          <p:cNvPr id="454" name="Rectangle 47"/>
          <p:cNvSpPr txBox="1"/>
          <p:nvPr/>
        </p:nvSpPr>
        <p:spPr>
          <a:xfrm>
            <a:off x="1066800" y="5257799"/>
            <a:ext cx="6629400" cy="622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300"/>
              </a:spcBef>
              <a:defRPr sz="1600" b="0">
                <a:solidFill>
                  <a:srgbClr val="FFFFFF"/>
                </a:solidFill>
                <a:effectLst>
                  <a:outerShdw blurRad="38100" dist="38100" dir="2700000" rotWithShape="0">
                    <a:srgbClr val="000000"/>
                  </a:outerShdw>
                </a:effectLst>
              </a:defRPr>
            </a:pPr>
            <a:r>
              <a:t>Supporting webpage with embedded Harvard animation:</a:t>
            </a:r>
          </a:p>
          <a:p>
            <a:pPr algn="ctr">
              <a:spcBef>
                <a:spcPts val="300"/>
              </a:spcBef>
              <a:defRPr sz="1600" b="0">
                <a:solidFill>
                  <a:srgbClr val="FFFFFF"/>
                </a:solidFill>
                <a:effectLst>
                  <a:outerShdw blurRad="38100" dist="38100" dir="2700000" rotWithShape="0">
                    <a:srgbClr val="000000"/>
                  </a:outerShdw>
                </a:effectLst>
              </a:defRPr>
            </a:pPr>
            <a:r>
              <a:rPr u="sng">
                <a:solidFill>
                  <a:srgbClr val="00CCFF"/>
                </a:solidFill>
                <a:uFill>
                  <a:solidFill>
                    <a:srgbClr val="00CCFF"/>
                  </a:solidFill>
                </a:uFill>
                <a:hlinkClick r:id="rId3"/>
              </a:rPr>
              <a:t>Nano Molecular Machines - Supporting Materials – DNA Origami</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6" name="Rectangle 3"/>
          <p:cNvSpPr txBox="1">
            <a:spLocks noGrp="1"/>
          </p:cNvSpPr>
          <p:nvPr>
            <p:ph type="body" sz="half" idx="1"/>
          </p:nvPr>
        </p:nvSpPr>
        <p:spPr>
          <a:xfrm>
            <a:off x="304800" y="4495800"/>
            <a:ext cx="8305800" cy="1752600"/>
          </a:xfrm>
          <a:prstGeom prst="rect">
            <a:avLst/>
          </a:prstGeom>
        </p:spPr>
        <p:txBody>
          <a:bodyPr/>
          <a:lstStyle/>
          <a:p>
            <a:pPr defTabSz="786384">
              <a:spcBef>
                <a:spcPts val="300"/>
              </a:spcBef>
              <a:defRPr sz="1548" b="1">
                <a:solidFill>
                  <a:srgbClr val="A4A4A4"/>
                </a:solidFill>
                <a:effectLst>
                  <a:outerShdw blurRad="32766" dist="32766" dir="2700000" rotWithShape="0">
                    <a:srgbClr val="000000"/>
                  </a:outerShdw>
                </a:effectLst>
              </a:defRPr>
            </a:pPr>
            <a:r>
              <a:t>Gray</a:t>
            </a:r>
            <a:r>
              <a:rPr b="0">
                <a:solidFill>
                  <a:srgbClr val="FFFFFF"/>
                </a:solidFill>
              </a:rPr>
              <a:t> = long master single DNA strand</a:t>
            </a:r>
          </a:p>
          <a:p>
            <a:pPr defTabSz="786384">
              <a:defRPr sz="860">
                <a:effectLst>
                  <a:outerShdw blurRad="32766" dist="32766" dir="2700000" rotWithShape="0">
                    <a:srgbClr val="000000"/>
                  </a:outerShdw>
                </a:effectLst>
              </a:defRPr>
            </a:pPr>
            <a:endParaRPr/>
          </a:p>
          <a:p>
            <a:pPr defTabSz="786384">
              <a:spcBef>
                <a:spcPts val="300"/>
              </a:spcBef>
              <a:defRPr sz="1548">
                <a:ln w="7044">
                  <a:solidFill>
                    <a:srgbClr val="FF9933"/>
                  </a:solidFill>
                </a:ln>
                <a:effectLst>
                  <a:outerShdw blurRad="32766" dist="32766" dir="2700000" rotWithShape="0">
                    <a:srgbClr val="000000"/>
                  </a:outerShdw>
                </a:effectLst>
              </a:defRPr>
            </a:pPr>
            <a:r>
              <a:t>Orange</a:t>
            </a:r>
            <a:r>
              <a:rPr>
                <a:ln>
                  <a:noFill/>
                </a:ln>
              </a:rPr>
              <a:t> + </a:t>
            </a:r>
            <a:r>
              <a:rPr b="1">
                <a:ln>
                  <a:noFill/>
                </a:ln>
                <a:solidFill>
                  <a:srgbClr val="0A85FF"/>
                </a:solidFill>
              </a:rPr>
              <a:t>blue</a:t>
            </a:r>
            <a:r>
              <a:rPr>
                <a:ln>
                  <a:noFill/>
                </a:ln>
              </a:rPr>
              <a:t> = Short DNA "staples" locking in master strand's 3D shape</a:t>
            </a:r>
          </a:p>
          <a:p>
            <a:pPr defTabSz="786384">
              <a:defRPr sz="860">
                <a:effectLst>
                  <a:outerShdw blurRad="32766" dist="32766" dir="2700000" rotWithShape="0">
                    <a:srgbClr val="000000"/>
                  </a:outerShdw>
                </a:effectLst>
              </a:defRPr>
            </a:pPr>
            <a:endParaRPr/>
          </a:p>
          <a:p>
            <a:pPr defTabSz="786384">
              <a:spcBef>
                <a:spcPts val="300"/>
              </a:spcBef>
              <a:defRPr sz="1548" b="1">
                <a:solidFill>
                  <a:srgbClr val="FFFF00"/>
                </a:solidFill>
                <a:effectLst>
                  <a:outerShdw blurRad="32766" dist="32766" dir="2700000" rotWithShape="0">
                    <a:srgbClr val="000000"/>
                  </a:outerShdw>
                </a:effectLst>
              </a:defRPr>
            </a:pPr>
            <a:r>
              <a:t>Yellow</a:t>
            </a:r>
            <a:r>
              <a:rPr b="0">
                <a:solidFill>
                  <a:srgbClr val="FFFFFF"/>
                </a:solidFill>
              </a:rPr>
              <a:t> = Staples with ends hanging out, attaching to </a:t>
            </a:r>
            <a:r>
              <a:rPr>
                <a:solidFill>
                  <a:srgbClr val="FF19FE"/>
                </a:solidFill>
              </a:rPr>
              <a:t>purple</a:t>
            </a:r>
            <a:r>
              <a:rPr b="0">
                <a:solidFill>
                  <a:srgbClr val="FFFFFF"/>
                </a:solidFill>
              </a:rPr>
              <a:t> "cargo"</a:t>
            </a:r>
          </a:p>
          <a:p>
            <a:pPr defTabSz="786384">
              <a:defRPr sz="946">
                <a:effectLst>
                  <a:outerShdw blurRad="32766" dist="32766" dir="2700000" rotWithShape="0">
                    <a:srgbClr val="000000"/>
                  </a:outerShdw>
                </a:effectLst>
              </a:defRPr>
            </a:pPr>
            <a:endParaRPr/>
          </a:p>
          <a:p>
            <a:pPr defTabSz="786384">
              <a:spcBef>
                <a:spcPts val="300"/>
              </a:spcBef>
              <a:defRPr sz="1548">
                <a:effectLst>
                  <a:outerShdw blurRad="32766" dist="32766" dir="2700000" rotWithShape="0">
                    <a:srgbClr val="000000"/>
                  </a:outerShdw>
                </a:effectLst>
              </a:defRPr>
            </a:pPr>
            <a:r>
              <a:t>Plus short DNA extensions at far-left / upper-right</a:t>
            </a:r>
          </a:p>
        </p:txBody>
      </p:sp>
      <p:sp>
        <p:nvSpPr>
          <p:cNvPr id="457" name="Rectangle 2"/>
          <p:cNvSpPr txBox="1">
            <a:spLocks noGrp="1"/>
          </p:cNvSpPr>
          <p:nvPr>
            <p:ph type="title"/>
          </p:nvPr>
        </p:nvSpPr>
        <p:spPr>
          <a:xfrm>
            <a:off x="304800" y="76200"/>
            <a:ext cx="8534400" cy="609600"/>
          </a:xfrm>
          <a:prstGeom prst="rect">
            <a:avLst/>
          </a:prstGeom>
        </p:spPr>
        <p:txBody>
          <a:bodyPr/>
          <a:lstStyle>
            <a:lvl1pPr>
              <a:defRPr sz="2400"/>
            </a:lvl1pPr>
          </a:lstStyle>
          <a:p>
            <a:r>
              <a:t>Leading to a full structure that looks like this:</a:t>
            </a:r>
          </a:p>
        </p:txBody>
      </p:sp>
      <p:pic>
        <p:nvPicPr>
          <p:cNvPr id="458" name="Picture 5" descr="Picture 5"/>
          <p:cNvPicPr>
            <a:picLocks noChangeAspect="1"/>
          </p:cNvPicPr>
          <p:nvPr/>
        </p:nvPicPr>
        <p:blipFill>
          <a:blip r:embed="rId2">
            <a:extLst/>
          </a:blip>
          <a:stretch>
            <a:fillRect/>
          </a:stretch>
        </p:blipFill>
        <p:spPr>
          <a:xfrm>
            <a:off x="2133600" y="898525"/>
            <a:ext cx="4343400" cy="328295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135" name="Rectangle 2"/>
          <p:cNvSpPr txBox="1">
            <a:spLocks noGrp="1"/>
          </p:cNvSpPr>
          <p:nvPr>
            <p:ph type="title"/>
          </p:nvPr>
        </p:nvSpPr>
        <p:spPr>
          <a:xfrm>
            <a:off x="304800" y="76200"/>
            <a:ext cx="8534400" cy="838200"/>
          </a:xfrm>
          <a:prstGeom prst="rect">
            <a:avLst/>
          </a:prstGeom>
        </p:spPr>
        <p:txBody>
          <a:bodyPr/>
          <a:lstStyle/>
          <a:p>
            <a:r>
              <a:t>Closest we've come to this is MEMS</a:t>
            </a:r>
          </a:p>
        </p:txBody>
      </p:sp>
      <p:sp>
        <p:nvSpPr>
          <p:cNvPr id="136" name="Rectangle 3"/>
          <p:cNvSpPr txBox="1">
            <a:spLocks noGrp="1"/>
          </p:cNvSpPr>
          <p:nvPr>
            <p:ph type="body" idx="1"/>
          </p:nvPr>
        </p:nvSpPr>
        <p:spPr>
          <a:xfrm>
            <a:off x="304800" y="914400"/>
            <a:ext cx="8610600" cy="5429175"/>
          </a:xfrm>
          <a:prstGeom prst="rect">
            <a:avLst/>
          </a:prstGeom>
        </p:spPr>
        <p:txBody>
          <a:bodyPr/>
          <a:lstStyle/>
          <a:p>
            <a:pPr defTabSz="457200">
              <a:defRPr>
                <a:latin typeface="+mj-lt"/>
                <a:ea typeface="+mj-ea"/>
                <a:cs typeface="+mj-cs"/>
                <a:sym typeface="Arial"/>
              </a:defRPr>
            </a:pPr>
            <a:r>
              <a:t>Remember (lecture 4)?  MEMS = Micro Electro Mechanical Systems</a:t>
            </a: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endParaRPr/>
          </a:p>
          <a:p>
            <a:pPr defTabSz="457200">
              <a:defRPr>
                <a:latin typeface="+mj-lt"/>
                <a:ea typeface="+mj-ea"/>
                <a:cs typeface="+mj-cs"/>
                <a:sym typeface="Arial"/>
              </a:defRPr>
            </a:pPr>
            <a:r>
              <a:t>Microns wide, tenths of microns thick, made via optical microfabrication</a:t>
            </a:r>
          </a:p>
        </p:txBody>
      </p:sp>
      <p:pic>
        <p:nvPicPr>
          <p:cNvPr id="137" name="Picture 4" descr="Picture 4"/>
          <p:cNvPicPr>
            <a:picLocks noChangeAspect="1"/>
          </p:cNvPicPr>
          <p:nvPr/>
        </p:nvPicPr>
        <p:blipFill>
          <a:blip r:embed="rId2">
            <a:extLst/>
          </a:blip>
          <a:stretch>
            <a:fillRect/>
          </a:stretch>
        </p:blipFill>
        <p:spPr>
          <a:xfrm>
            <a:off x="762000" y="1676400"/>
            <a:ext cx="2047875" cy="1600200"/>
          </a:xfrm>
          <a:prstGeom prst="rect">
            <a:avLst/>
          </a:prstGeom>
          <a:ln w="12700">
            <a:miter lim="400000"/>
          </a:ln>
        </p:spPr>
      </p:pic>
      <p:pic>
        <p:nvPicPr>
          <p:cNvPr id="138" name="Picture 4" descr="Picture 4"/>
          <p:cNvPicPr>
            <a:picLocks noChangeAspect="1"/>
          </p:cNvPicPr>
          <p:nvPr/>
        </p:nvPicPr>
        <p:blipFill>
          <a:blip r:embed="rId3">
            <a:extLst/>
          </a:blip>
          <a:stretch>
            <a:fillRect/>
          </a:stretch>
        </p:blipFill>
        <p:spPr>
          <a:xfrm>
            <a:off x="3733800" y="1447800"/>
            <a:ext cx="1600200" cy="1600200"/>
          </a:xfrm>
          <a:prstGeom prst="rect">
            <a:avLst/>
          </a:prstGeom>
          <a:ln w="12700">
            <a:miter lim="400000"/>
          </a:ln>
        </p:spPr>
      </p:pic>
      <p:pic>
        <p:nvPicPr>
          <p:cNvPr id="139" name="Picture 5" descr="Picture 5"/>
          <p:cNvPicPr>
            <a:picLocks noChangeAspect="1"/>
          </p:cNvPicPr>
          <p:nvPr/>
        </p:nvPicPr>
        <p:blipFill>
          <a:blip r:embed="rId4">
            <a:extLst/>
          </a:blip>
          <a:stretch>
            <a:fillRect/>
          </a:stretch>
        </p:blipFill>
        <p:spPr>
          <a:xfrm>
            <a:off x="1447800" y="3733800"/>
            <a:ext cx="2236789" cy="1541463"/>
          </a:xfrm>
          <a:prstGeom prst="rect">
            <a:avLst/>
          </a:prstGeom>
          <a:ln w="12700">
            <a:miter lim="400000"/>
          </a:ln>
        </p:spPr>
      </p:pic>
      <p:pic>
        <p:nvPicPr>
          <p:cNvPr id="140" name="Picture 6" descr="Picture 6"/>
          <p:cNvPicPr>
            <a:picLocks noChangeAspect="1"/>
          </p:cNvPicPr>
          <p:nvPr/>
        </p:nvPicPr>
        <p:blipFill>
          <a:blip r:embed="rId5">
            <a:extLst/>
          </a:blip>
          <a:stretch>
            <a:fillRect/>
          </a:stretch>
        </p:blipFill>
        <p:spPr>
          <a:xfrm>
            <a:off x="4343400" y="3581400"/>
            <a:ext cx="1752600" cy="1752600"/>
          </a:xfrm>
          <a:prstGeom prst="rect">
            <a:avLst/>
          </a:prstGeom>
          <a:ln w="12700">
            <a:miter lim="400000"/>
          </a:ln>
        </p:spPr>
      </p:pic>
      <p:sp>
        <p:nvSpPr>
          <p:cNvPr id="141" name="Rectangle 9"/>
          <p:cNvSpPr txBox="1"/>
          <p:nvPr/>
        </p:nvSpPr>
        <p:spPr>
          <a:xfrm>
            <a:off x="5334000" y="2743200"/>
            <a:ext cx="4038600" cy="42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defRPr sz="1100" b="0">
                <a:solidFill>
                  <a:srgbClr val="FFFFFF"/>
                </a:solidFill>
              </a:defRPr>
            </a:pPr>
            <a:r>
              <a:t>"Courtesy of Sandia National Laboratories,</a:t>
            </a:r>
          </a:p>
          <a:p>
            <a:pPr algn="ctr">
              <a:defRPr sz="1100" b="0">
                <a:solidFill>
                  <a:srgbClr val="FFFFFF"/>
                </a:solidFill>
              </a:defRPr>
            </a:pPr>
            <a:r>
              <a:t>SUMMiTTM Technologies, www.mems.sandia.gov"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 name="Rectangle 3"/>
          <p:cNvSpPr txBox="1">
            <a:spLocks noGrp="1"/>
          </p:cNvSpPr>
          <p:nvPr>
            <p:ph type="body" idx="1"/>
          </p:nvPr>
        </p:nvSpPr>
        <p:spPr>
          <a:xfrm>
            <a:off x="304800" y="1447800"/>
            <a:ext cx="8305800" cy="5232054"/>
          </a:xfrm>
          <a:prstGeom prst="rect">
            <a:avLst/>
          </a:prstGeom>
        </p:spPr>
        <p:txBody>
          <a:bodyPr/>
          <a:lstStyle/>
          <a:p>
            <a:pPr>
              <a:spcBef>
                <a:spcPts val="300"/>
              </a:spcBef>
              <a:defRPr sz="1600" b="1">
                <a:solidFill>
                  <a:srgbClr val="FFCC00"/>
                </a:solidFill>
                <a:latin typeface="+mj-lt"/>
                <a:ea typeface="+mj-ea"/>
                <a:cs typeface="+mj-cs"/>
                <a:sym typeface="Arial"/>
              </a:defRPr>
            </a:pPr>
            <a:r>
              <a:t>Locks (2)</a:t>
            </a:r>
          </a:p>
          <a:p>
            <a:pPr>
              <a:defRPr sz="1600">
                <a:latin typeface="+mj-lt"/>
                <a:ea typeface="+mj-ea"/>
                <a:cs typeface="+mj-cs"/>
                <a:sym typeface="Arial"/>
              </a:defRPr>
            </a:pPr>
            <a:endParaRPr/>
          </a:p>
          <a:p>
            <a:pPr>
              <a:defRPr sz="1600">
                <a:latin typeface="+mj-lt"/>
                <a:ea typeface="+mj-ea"/>
                <a:cs typeface="+mj-cs"/>
                <a:sym typeface="Arial"/>
              </a:defRPr>
            </a:pPr>
            <a:endParaRPr/>
          </a:p>
          <a:p>
            <a:pPr>
              <a:defRPr sz="1600">
                <a:latin typeface="+mj-lt"/>
                <a:ea typeface="+mj-ea"/>
                <a:cs typeface="+mj-cs"/>
                <a:sym typeface="Arial"/>
              </a:defRPr>
            </a:pPr>
            <a:endParaRPr/>
          </a:p>
          <a:p>
            <a:pPr>
              <a:defRPr sz="1000">
                <a:latin typeface="+mj-lt"/>
                <a:ea typeface="+mj-ea"/>
                <a:cs typeface="+mj-cs"/>
                <a:sym typeface="Arial"/>
              </a:defRPr>
            </a:pPr>
            <a:endParaRPr/>
          </a:p>
          <a:p>
            <a:pPr>
              <a:spcBef>
                <a:spcPts val="300"/>
              </a:spcBef>
              <a:defRPr sz="1600">
                <a:latin typeface="+mj-lt"/>
                <a:ea typeface="+mj-ea"/>
                <a:cs typeface="+mj-cs"/>
                <a:sym typeface="Arial"/>
              </a:defRPr>
            </a:pPr>
            <a:r>
              <a:t>Twisted locks work because they consist of a pair of complementary single DNA strands</a:t>
            </a:r>
          </a:p>
          <a:p>
            <a:pPr>
              <a:defRPr sz="1200">
                <a:latin typeface="+mj-lt"/>
                <a:ea typeface="+mj-ea"/>
                <a:cs typeface="+mj-cs"/>
                <a:sym typeface="Arial"/>
              </a:defRPr>
            </a:pPr>
            <a:endParaRPr/>
          </a:p>
          <a:p>
            <a:pPr algn="ctr">
              <a:spcBef>
                <a:spcPts val="300"/>
              </a:spcBef>
              <a:defRPr sz="1600" b="1">
                <a:solidFill>
                  <a:srgbClr val="FFCC00"/>
                </a:solidFill>
                <a:latin typeface="+mj-lt"/>
                <a:ea typeface="+mj-ea"/>
                <a:cs typeface="+mj-cs"/>
                <a:sym typeface="Arial"/>
              </a:defRPr>
            </a:pPr>
            <a:r>
              <a:t>HOWEVER!</a:t>
            </a:r>
          </a:p>
          <a:p>
            <a:pPr>
              <a:defRPr sz="900">
                <a:latin typeface="+mj-lt"/>
                <a:ea typeface="+mj-ea"/>
                <a:cs typeface="+mj-cs"/>
                <a:sym typeface="Arial"/>
              </a:defRPr>
            </a:pPr>
            <a:endParaRPr/>
          </a:p>
          <a:p>
            <a:pPr>
              <a:spcBef>
                <a:spcPts val="300"/>
              </a:spcBef>
              <a:defRPr sz="1600">
                <a:latin typeface="+mj-lt"/>
                <a:ea typeface="+mj-ea"/>
                <a:cs typeface="+mj-cs"/>
                <a:sym typeface="Arial"/>
              </a:defRPr>
            </a:pPr>
            <a:r>
              <a:t>In each of THESE two locks, ONE of the DNA strands is very specially selected</a:t>
            </a:r>
          </a:p>
          <a:p>
            <a:pPr>
              <a:defRPr sz="1000">
                <a:latin typeface="+mj-lt"/>
                <a:ea typeface="+mj-ea"/>
                <a:cs typeface="+mj-cs"/>
                <a:sym typeface="Arial"/>
              </a:defRPr>
            </a:pPr>
            <a:endParaRPr/>
          </a:p>
          <a:p>
            <a:pPr>
              <a:spcBef>
                <a:spcPts val="300"/>
              </a:spcBef>
              <a:defRPr sz="1600">
                <a:latin typeface="+mj-lt"/>
                <a:ea typeface="+mj-ea"/>
                <a:cs typeface="+mj-cs"/>
                <a:sym typeface="Arial"/>
              </a:defRPr>
            </a:pPr>
            <a:r>
              <a:t>	So that, when unwound and disconnected, it curls into a complex shape</a:t>
            </a:r>
          </a:p>
          <a:p>
            <a:pPr>
              <a:defRPr sz="1000">
                <a:latin typeface="+mj-lt"/>
                <a:ea typeface="+mj-ea"/>
                <a:cs typeface="+mj-cs"/>
                <a:sym typeface="Arial"/>
              </a:defRPr>
            </a:pPr>
            <a:endParaRPr/>
          </a:p>
          <a:p>
            <a:pPr>
              <a:spcBef>
                <a:spcPts val="300"/>
              </a:spcBef>
              <a:defRPr sz="1600">
                <a:latin typeface="+mj-lt"/>
                <a:ea typeface="+mj-ea"/>
                <a:cs typeface="+mj-cs"/>
                <a:sym typeface="Arial"/>
              </a:defRPr>
            </a:pPr>
            <a:r>
              <a:t>	That can fit tightly around (and thus latch onto) a specific foreign molecule </a:t>
            </a:r>
          </a:p>
          <a:p>
            <a:pPr>
              <a:defRPr sz="1000">
                <a:latin typeface="+mj-lt"/>
                <a:ea typeface="+mj-ea"/>
                <a:cs typeface="+mj-cs"/>
                <a:sym typeface="Arial"/>
              </a:defRPr>
            </a:pPr>
            <a:endParaRPr/>
          </a:p>
          <a:p>
            <a:pPr>
              <a:spcBef>
                <a:spcPts val="300"/>
              </a:spcBef>
              <a:defRPr sz="1600">
                <a:latin typeface="+mj-lt"/>
                <a:ea typeface="+mj-ea"/>
                <a:cs typeface="+mj-cs"/>
                <a:sym typeface="Arial"/>
              </a:defRPr>
            </a:pPr>
            <a:r>
              <a:t>	THESE DNA strands were chosen to latch onto protein antigens </a:t>
            </a:r>
          </a:p>
          <a:p>
            <a:pPr>
              <a:defRPr sz="1100">
                <a:latin typeface="+mj-lt"/>
                <a:ea typeface="+mj-ea"/>
                <a:cs typeface="+mj-cs"/>
                <a:sym typeface="Arial"/>
              </a:defRPr>
            </a:pPr>
            <a:endParaRPr/>
          </a:p>
          <a:p>
            <a:pPr>
              <a:spcBef>
                <a:spcPts val="300"/>
              </a:spcBef>
              <a:defRPr sz="1600">
                <a:latin typeface="+mj-lt"/>
                <a:ea typeface="+mj-ea"/>
                <a:cs typeface="+mj-cs"/>
                <a:sym typeface="Arial"/>
              </a:defRPr>
            </a:pPr>
            <a:r>
              <a:t>	That are released by or embedded in the cell membranes of CANCER cells</a:t>
            </a:r>
          </a:p>
          <a:p>
            <a:pPr>
              <a:defRPr sz="1600">
                <a:latin typeface="+mj-lt"/>
                <a:ea typeface="+mj-ea"/>
                <a:cs typeface="+mj-cs"/>
                <a:sym typeface="Arial"/>
              </a:defRPr>
            </a:pPr>
            <a:endParaRPr/>
          </a:p>
          <a:p>
            <a:pPr algn="ctr">
              <a:spcBef>
                <a:spcPts val="300"/>
              </a:spcBef>
              <a:defRPr sz="1600">
                <a:solidFill>
                  <a:srgbClr val="FFCC00"/>
                </a:solidFill>
                <a:latin typeface="+mj-lt"/>
                <a:ea typeface="+mj-ea"/>
                <a:cs typeface="+mj-cs"/>
                <a:sym typeface="Arial"/>
              </a:defRPr>
            </a:pPr>
            <a:r>
              <a:t>Appropriate DNA recipes are </a:t>
            </a:r>
            <a:r>
              <a:rPr b="1"/>
              <a:t>cataloged in databases</a:t>
            </a:r>
            <a:r>
              <a:t> for specific antigens!</a:t>
            </a:r>
          </a:p>
        </p:txBody>
      </p:sp>
      <p:sp>
        <p:nvSpPr>
          <p:cNvPr id="461" name="Rectangle 2"/>
          <p:cNvSpPr txBox="1">
            <a:spLocks noGrp="1"/>
          </p:cNvSpPr>
          <p:nvPr>
            <p:ph type="title"/>
          </p:nvPr>
        </p:nvSpPr>
        <p:spPr>
          <a:xfrm>
            <a:off x="304800" y="76200"/>
            <a:ext cx="8534400" cy="533400"/>
          </a:xfrm>
          <a:prstGeom prst="rect">
            <a:avLst/>
          </a:prstGeom>
        </p:spPr>
        <p:txBody>
          <a:bodyPr/>
          <a:lstStyle>
            <a:lvl1pPr>
              <a:defRPr sz="2000"/>
            </a:lvl1pPr>
          </a:lstStyle>
          <a:p>
            <a:r>
              <a:t>Short DNA extensions serve as LOCKS to fold structure together</a:t>
            </a:r>
          </a:p>
        </p:txBody>
      </p:sp>
      <p:pic>
        <p:nvPicPr>
          <p:cNvPr id="462" name="Picture 7" descr="Picture 7"/>
          <p:cNvPicPr>
            <a:picLocks noChangeAspect="1"/>
          </p:cNvPicPr>
          <p:nvPr/>
        </p:nvPicPr>
        <p:blipFill>
          <a:blip r:embed="rId2">
            <a:extLst/>
          </a:blip>
          <a:stretch>
            <a:fillRect/>
          </a:stretch>
        </p:blipFill>
        <p:spPr>
          <a:xfrm>
            <a:off x="2895600" y="685800"/>
            <a:ext cx="3276600" cy="1922464"/>
          </a:xfrm>
          <a:prstGeom prst="rect">
            <a:avLst/>
          </a:prstGeom>
          <a:ln w="12700">
            <a:miter lim="400000"/>
          </a:ln>
        </p:spPr>
      </p:pic>
      <p:sp>
        <p:nvSpPr>
          <p:cNvPr id="463" name="Straight Arrow Connector 9"/>
          <p:cNvSpPr/>
          <p:nvPr/>
        </p:nvSpPr>
        <p:spPr>
          <a:xfrm>
            <a:off x="1600200" y="1649413"/>
            <a:ext cx="1143001" cy="1588"/>
          </a:xfrm>
          <a:prstGeom prst="line">
            <a:avLst/>
          </a:prstGeom>
          <a:ln w="38100">
            <a:solidFill>
              <a:srgbClr val="FFCC00"/>
            </a:solidFill>
            <a:tailEnd type="triangle"/>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5" name="Rectangle 3"/>
          <p:cNvSpPr txBox="1">
            <a:spLocks noGrp="1"/>
          </p:cNvSpPr>
          <p:nvPr>
            <p:ph type="body" idx="1"/>
          </p:nvPr>
        </p:nvSpPr>
        <p:spPr>
          <a:xfrm>
            <a:off x="304800" y="736600"/>
            <a:ext cx="8534400" cy="6247716"/>
          </a:xfrm>
          <a:prstGeom prst="rect">
            <a:avLst/>
          </a:prstGeom>
        </p:spPr>
        <p:txBody>
          <a:bodyPr/>
          <a:lstStyle/>
          <a:p>
            <a:pPr>
              <a:spcBef>
                <a:spcPts val="300"/>
              </a:spcBef>
              <a:defRPr sz="1600">
                <a:latin typeface="+mj-lt"/>
                <a:ea typeface="+mj-ea"/>
                <a:cs typeface="+mj-cs"/>
                <a:sym typeface="Arial"/>
              </a:defRPr>
            </a:pPr>
            <a:r>
              <a:t>If the antigen that a lock's amptamer targets is encountered:</a:t>
            </a:r>
          </a:p>
          <a:p>
            <a:pPr>
              <a:defRPr sz="1000">
                <a:latin typeface="+mj-lt"/>
                <a:ea typeface="+mj-ea"/>
                <a:cs typeface="+mj-cs"/>
                <a:sym typeface="Arial"/>
              </a:defRPr>
            </a:pPr>
            <a:endParaRPr/>
          </a:p>
          <a:p>
            <a:pPr>
              <a:spcBef>
                <a:spcPts val="300"/>
              </a:spcBef>
              <a:defRPr sz="1600">
                <a:latin typeface="+mj-lt"/>
                <a:ea typeface="+mj-ea"/>
                <a:cs typeface="+mj-cs"/>
                <a:sym typeface="Arial"/>
              </a:defRPr>
            </a:pPr>
            <a:r>
              <a:t>	That aptamer/DNA strand will untwist and instead latch onto the antigen:</a:t>
            </a:r>
          </a:p>
          <a:p>
            <a:pPr>
              <a:defRPr sz="2400">
                <a:latin typeface="+mj-lt"/>
                <a:ea typeface="+mj-ea"/>
                <a:cs typeface="+mj-cs"/>
                <a:sym typeface="Arial"/>
              </a:defRPr>
            </a:pPr>
            <a:endParaRPr/>
          </a:p>
          <a:p>
            <a:pPr>
              <a:spcBef>
                <a:spcPts val="300"/>
              </a:spcBef>
              <a:defRPr sz="1600">
                <a:latin typeface="+mj-lt"/>
                <a:ea typeface="+mj-ea"/>
                <a:cs typeface="+mj-cs"/>
                <a:sym typeface="Arial"/>
              </a:defRPr>
            </a:pPr>
            <a:r>
              <a:t>						And this "lock" opens</a:t>
            </a:r>
          </a:p>
          <a:p>
            <a:pPr>
              <a:defRPr sz="1600">
                <a:latin typeface="+mj-lt"/>
                <a:ea typeface="+mj-ea"/>
                <a:cs typeface="+mj-cs"/>
                <a:sym typeface="Arial"/>
              </a:defRPr>
            </a:pPr>
            <a:endParaRPr/>
          </a:p>
          <a:p>
            <a:pPr>
              <a:defRPr sz="1600">
                <a:latin typeface="+mj-lt"/>
                <a:ea typeface="+mj-ea"/>
                <a:cs typeface="+mj-cs"/>
                <a:sym typeface="Arial"/>
              </a:defRPr>
            </a:pPr>
            <a:endParaRPr/>
          </a:p>
          <a:p>
            <a:pPr>
              <a:spcBef>
                <a:spcPts val="300"/>
              </a:spcBef>
              <a:defRPr sz="1600">
                <a:latin typeface="+mj-lt"/>
                <a:ea typeface="+mj-ea"/>
                <a:cs typeface="+mj-cs"/>
                <a:sym typeface="Arial"/>
              </a:defRPr>
            </a:pPr>
            <a:r>
              <a:t>If the antigens for BOTH locks are present, BOTH locks unlock, and shell springs open!</a:t>
            </a:r>
          </a:p>
          <a:p>
            <a:pPr>
              <a:defRPr sz="1600">
                <a:latin typeface="+mj-lt"/>
                <a:ea typeface="+mj-ea"/>
                <a:cs typeface="+mj-cs"/>
                <a:sym typeface="Arial"/>
              </a:defRPr>
            </a:pPr>
            <a:endParaRPr/>
          </a:p>
          <a:p>
            <a:pPr>
              <a:defRPr sz="1600">
                <a:latin typeface="+mj-lt"/>
                <a:ea typeface="+mj-ea"/>
                <a:cs typeface="+mj-cs"/>
                <a:sym typeface="Arial"/>
              </a:defRPr>
            </a:pPr>
            <a:endParaRPr/>
          </a:p>
          <a:p>
            <a:pPr>
              <a:spcBef>
                <a:spcPts val="300"/>
              </a:spcBef>
              <a:defRPr sz="1600">
                <a:latin typeface="+mj-lt"/>
                <a:ea typeface="+mj-ea"/>
                <a:cs typeface="+mj-cs"/>
                <a:sym typeface="Arial"/>
              </a:defRPr>
            </a:pPr>
            <a:r>
              <a:t>					Exposing the antigen-releasing </a:t>
            </a:r>
          </a:p>
          <a:p>
            <a:pPr>
              <a:defRPr sz="1000">
                <a:latin typeface="+mj-lt"/>
                <a:ea typeface="+mj-ea"/>
                <a:cs typeface="+mj-cs"/>
                <a:sym typeface="Arial"/>
              </a:defRPr>
            </a:pPr>
            <a:endParaRPr/>
          </a:p>
          <a:p>
            <a:pPr>
              <a:spcBef>
                <a:spcPts val="300"/>
              </a:spcBef>
              <a:defRPr sz="1600">
                <a:latin typeface="+mj-lt"/>
                <a:ea typeface="+mj-ea"/>
                <a:cs typeface="+mj-cs"/>
                <a:sym typeface="Arial"/>
              </a:defRPr>
            </a:pPr>
            <a:r>
              <a:t>					cell to the nanobot's deadly cargo</a:t>
            </a:r>
          </a:p>
          <a:p>
            <a:pPr>
              <a:defRPr sz="1600">
                <a:latin typeface="+mj-lt"/>
                <a:ea typeface="+mj-ea"/>
                <a:cs typeface="+mj-cs"/>
                <a:sym typeface="Arial"/>
              </a:defRPr>
            </a:pPr>
            <a:endParaRPr/>
          </a:p>
          <a:p>
            <a:pPr>
              <a:defRPr sz="1600">
                <a:latin typeface="+mj-lt"/>
                <a:ea typeface="+mj-ea"/>
                <a:cs typeface="+mj-cs"/>
                <a:sym typeface="Arial"/>
              </a:defRPr>
            </a:pPr>
            <a:endParaRPr/>
          </a:p>
          <a:p>
            <a:pPr>
              <a:defRPr sz="1600">
                <a:latin typeface="+mj-lt"/>
                <a:ea typeface="+mj-ea"/>
                <a:cs typeface="+mj-cs"/>
                <a:sym typeface="Arial"/>
              </a:defRPr>
            </a:pPr>
            <a:endParaRPr/>
          </a:p>
          <a:p>
            <a:pPr>
              <a:spcBef>
                <a:spcPts val="300"/>
              </a:spcBef>
              <a:defRPr sz="1600">
                <a:latin typeface="+mj-lt"/>
                <a:ea typeface="+mj-ea"/>
                <a:cs typeface="+mj-cs"/>
                <a:sym typeface="Arial"/>
              </a:defRPr>
            </a:pPr>
            <a:r>
              <a:t>It even works if antigen spacing on target cell does not match separation of the two locks:</a:t>
            </a:r>
          </a:p>
          <a:p>
            <a:pPr>
              <a:defRPr sz="1100">
                <a:latin typeface="+mj-lt"/>
                <a:ea typeface="+mj-ea"/>
                <a:cs typeface="+mj-cs"/>
                <a:sym typeface="Arial"/>
              </a:defRPr>
            </a:pPr>
            <a:endParaRPr/>
          </a:p>
          <a:p>
            <a:pPr>
              <a:spcBef>
                <a:spcPts val="300"/>
              </a:spcBef>
              <a:defRPr sz="1600">
                <a:latin typeface="+mj-lt"/>
                <a:ea typeface="+mj-ea"/>
                <a:cs typeface="+mj-cs"/>
                <a:sym typeface="Arial"/>
              </a:defRPr>
            </a:pPr>
            <a:r>
              <a:t>	1st lock springs, then nanobot wiggles around cell surface until 2nd lock springs</a:t>
            </a:r>
            <a:r>
              <a:rPr baseline="30000"/>
              <a:t>*</a:t>
            </a:r>
            <a:endParaRPr sz="1000"/>
          </a:p>
          <a:p>
            <a:pPr>
              <a:spcBef>
                <a:spcPts val="200"/>
              </a:spcBef>
              <a:defRPr sz="500">
                <a:latin typeface="+mj-lt"/>
                <a:ea typeface="+mj-ea"/>
                <a:cs typeface="+mj-cs"/>
                <a:sym typeface="Arial"/>
              </a:defRPr>
            </a:pPr>
            <a:r>
              <a:t>	</a:t>
            </a:r>
            <a:r>
              <a:rPr sz="900"/>
              <a:t>	</a:t>
            </a:r>
          </a:p>
          <a:p>
            <a:pPr algn="ctr">
              <a:spcBef>
                <a:spcPts val="200"/>
              </a:spcBef>
              <a:defRPr sz="1000">
                <a:latin typeface="+mj-lt"/>
                <a:ea typeface="+mj-ea"/>
                <a:cs typeface="+mj-cs"/>
                <a:sym typeface="Arial"/>
              </a:defRPr>
            </a:pPr>
            <a:r>
              <a:t>*Private communication with Shawn Douglas</a:t>
            </a:r>
          </a:p>
        </p:txBody>
      </p:sp>
      <p:sp>
        <p:nvSpPr>
          <p:cNvPr id="466" name="Rectangle 2"/>
          <p:cNvSpPr txBox="1">
            <a:spLocks noGrp="1"/>
          </p:cNvSpPr>
          <p:nvPr>
            <p:ph type="title"/>
          </p:nvPr>
        </p:nvSpPr>
        <p:spPr>
          <a:xfrm>
            <a:off x="304800" y="152400"/>
            <a:ext cx="8534400" cy="381000"/>
          </a:xfrm>
          <a:prstGeom prst="rect">
            <a:avLst/>
          </a:prstGeom>
        </p:spPr>
        <p:txBody>
          <a:bodyPr/>
          <a:lstStyle/>
          <a:p>
            <a:pPr defTabSz="886968">
              <a:defRPr sz="1940">
                <a:effectLst>
                  <a:outerShdw blurRad="36957" dist="36957" dir="2700000" rotWithShape="0">
                    <a:srgbClr val="000000"/>
                  </a:outerShdw>
                </a:effectLst>
              </a:defRPr>
            </a:pPr>
            <a:r>
              <a:t>These antigen-binding single DNA strands are know as </a:t>
            </a:r>
            <a:r>
              <a:rPr b="1" i="0">
                <a:latin typeface="Tahoma"/>
                <a:ea typeface="Tahoma"/>
                <a:cs typeface="Tahoma"/>
                <a:sym typeface="Tahoma"/>
              </a:rPr>
              <a:t>aptamers</a:t>
            </a:r>
          </a:p>
        </p:txBody>
      </p:sp>
      <p:pic>
        <p:nvPicPr>
          <p:cNvPr id="467" name="Picture 6" descr="Picture 6"/>
          <p:cNvPicPr>
            <a:picLocks noChangeAspect="1"/>
          </p:cNvPicPr>
          <p:nvPr/>
        </p:nvPicPr>
        <p:blipFill>
          <a:blip r:embed="rId2">
            <a:extLst/>
          </a:blip>
          <a:stretch>
            <a:fillRect/>
          </a:stretch>
        </p:blipFill>
        <p:spPr>
          <a:xfrm>
            <a:off x="2209800" y="1600200"/>
            <a:ext cx="1066800" cy="1100138"/>
          </a:xfrm>
          <a:prstGeom prst="rect">
            <a:avLst/>
          </a:prstGeom>
          <a:ln w="12700">
            <a:miter lim="400000"/>
          </a:ln>
        </p:spPr>
      </p:pic>
      <p:pic>
        <p:nvPicPr>
          <p:cNvPr id="468" name="Picture 7" descr="Picture 7"/>
          <p:cNvPicPr>
            <a:picLocks noChangeAspect="1"/>
          </p:cNvPicPr>
          <p:nvPr/>
        </p:nvPicPr>
        <p:blipFill>
          <a:blip r:embed="rId3">
            <a:extLst/>
          </a:blip>
          <a:stretch>
            <a:fillRect/>
          </a:stretch>
        </p:blipFill>
        <p:spPr>
          <a:xfrm>
            <a:off x="4343400" y="1625600"/>
            <a:ext cx="990600" cy="1066800"/>
          </a:xfrm>
          <a:prstGeom prst="rect">
            <a:avLst/>
          </a:prstGeom>
          <a:ln w="12700">
            <a:miter lim="400000"/>
          </a:ln>
        </p:spPr>
      </p:pic>
      <p:sp>
        <p:nvSpPr>
          <p:cNvPr id="469" name="Straight Arrow Connector 9"/>
          <p:cNvSpPr/>
          <p:nvPr/>
        </p:nvSpPr>
        <p:spPr>
          <a:xfrm>
            <a:off x="3657600" y="2133600"/>
            <a:ext cx="457201" cy="1589"/>
          </a:xfrm>
          <a:prstGeom prst="line">
            <a:avLst/>
          </a:prstGeom>
          <a:ln w="57150">
            <a:solidFill>
              <a:srgbClr val="FFE033"/>
            </a:solidFill>
            <a:tailEnd type="triangle"/>
          </a:ln>
        </p:spPr>
        <p:txBody>
          <a:bodyPr lIns="45719" rIns="45719"/>
          <a:lstStyle/>
          <a:p>
            <a:pPr>
              <a:defRPr>
                <a:solidFill>
                  <a:srgbClr val="FFFFFF"/>
                </a:solidFill>
              </a:defRPr>
            </a:pPr>
            <a:endParaRPr/>
          </a:p>
        </p:txBody>
      </p:sp>
      <p:pic>
        <p:nvPicPr>
          <p:cNvPr id="470" name="Picture 8" descr="Picture 8"/>
          <p:cNvPicPr>
            <a:picLocks noChangeAspect="1"/>
          </p:cNvPicPr>
          <p:nvPr/>
        </p:nvPicPr>
        <p:blipFill>
          <a:blip r:embed="rId4">
            <a:extLst/>
          </a:blip>
          <a:stretch>
            <a:fillRect/>
          </a:stretch>
        </p:blipFill>
        <p:spPr>
          <a:xfrm>
            <a:off x="2003425" y="3241675"/>
            <a:ext cx="2568575" cy="1939925"/>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473" name="Rectangle 3"/>
          <p:cNvSpPr txBox="1">
            <a:spLocks noGrp="1"/>
          </p:cNvSpPr>
          <p:nvPr>
            <p:ph type="body" idx="1"/>
          </p:nvPr>
        </p:nvSpPr>
        <p:spPr>
          <a:xfrm>
            <a:off x="228600" y="914400"/>
            <a:ext cx="8763000" cy="5314221"/>
          </a:xfrm>
          <a:prstGeom prst="rect">
            <a:avLst/>
          </a:prstGeom>
        </p:spPr>
        <p:txBody>
          <a:bodyPr/>
          <a:lstStyle/>
          <a:p>
            <a:pPr>
              <a:defRPr sz="1800">
                <a:latin typeface="+mj-lt"/>
                <a:ea typeface="+mj-ea"/>
                <a:cs typeface="+mj-cs"/>
                <a:sym typeface="Arial"/>
              </a:defRPr>
            </a:pPr>
            <a:r>
              <a:t>The fabrication of "classic" NANObots poses MAJOR mechanical design challenges</a:t>
            </a:r>
          </a:p>
          <a:p>
            <a:pPr>
              <a:defRPr sz="1800">
                <a:latin typeface="+mj-lt"/>
                <a:ea typeface="+mj-ea"/>
                <a:cs typeface="+mj-cs"/>
                <a:sym typeface="Arial"/>
              </a:defRPr>
            </a:pPr>
            <a:endParaRPr/>
          </a:p>
          <a:p>
            <a:pPr>
              <a:defRPr sz="1800">
                <a:latin typeface="+mj-lt"/>
                <a:ea typeface="+mj-ea"/>
                <a:cs typeface="+mj-cs"/>
                <a:sym typeface="Arial"/>
              </a:defRPr>
            </a:pPr>
            <a:r>
              <a:t>But these might be overcome by instead using bio-inspired floppy folded designs</a:t>
            </a:r>
          </a:p>
          <a:p>
            <a:pPr>
              <a:defRPr sz="1800">
                <a:latin typeface="+mj-lt"/>
                <a:ea typeface="+mj-ea"/>
                <a:cs typeface="+mj-cs"/>
                <a:sym typeface="Arial"/>
              </a:defRPr>
            </a:pPr>
            <a:endParaRPr/>
          </a:p>
          <a:p>
            <a:pPr>
              <a:defRPr sz="1800">
                <a:latin typeface="+mj-lt"/>
                <a:ea typeface="+mj-ea"/>
                <a:cs typeface="+mj-cs"/>
                <a:sym typeface="Arial"/>
              </a:defRPr>
            </a:pPr>
            <a:r>
              <a:t>But killer obstacle still seems to be INTELLIGENCE often attributed to NANObots</a:t>
            </a:r>
          </a:p>
          <a:p>
            <a:pPr>
              <a:defRPr sz="900">
                <a:latin typeface="+mj-lt"/>
                <a:ea typeface="+mj-ea"/>
                <a:cs typeface="+mj-cs"/>
                <a:sym typeface="Arial"/>
              </a:defRPr>
            </a:pPr>
            <a:endParaRPr/>
          </a:p>
          <a:p>
            <a:pPr>
              <a:defRPr sz="1800">
                <a:latin typeface="+mj-lt"/>
                <a:ea typeface="+mj-ea"/>
                <a:cs typeface="+mj-cs"/>
                <a:sym typeface="Arial"/>
              </a:defRPr>
            </a:pPr>
            <a:r>
              <a:t> 	</a:t>
            </a:r>
            <a:r>
              <a:rPr sz="1600"/>
              <a:t>When I invoked imaginary atom-sized switches / bits I got a MICRObot</a:t>
            </a:r>
          </a:p>
          <a:p>
            <a:pPr>
              <a:defRPr sz="1000">
                <a:latin typeface="+mj-lt"/>
                <a:ea typeface="+mj-ea"/>
                <a:cs typeface="+mj-cs"/>
                <a:sym typeface="Arial"/>
              </a:defRPr>
            </a:pPr>
            <a:endParaRPr/>
          </a:p>
          <a:p>
            <a:pPr>
              <a:spcBef>
                <a:spcPts val="300"/>
              </a:spcBef>
              <a:defRPr sz="1600">
                <a:latin typeface="+mj-lt"/>
                <a:ea typeface="+mj-ea"/>
                <a:cs typeface="+mj-cs"/>
                <a:sym typeface="Arial"/>
              </a:defRPr>
            </a:pPr>
            <a:r>
              <a:t>	When I invoked DNA base-pair sized switches / bits it became a MILLIbot</a:t>
            </a:r>
          </a:p>
          <a:p>
            <a:pPr>
              <a:defRPr sz="2400">
                <a:latin typeface="+mj-lt"/>
                <a:ea typeface="+mj-ea"/>
                <a:cs typeface="+mj-cs"/>
                <a:sym typeface="Arial"/>
              </a:defRPr>
            </a:pPr>
            <a:endParaRPr/>
          </a:p>
          <a:p>
            <a:pPr>
              <a:defRPr sz="1800">
                <a:latin typeface="+mj-lt"/>
                <a:ea typeface="+mj-ea"/>
                <a:cs typeface="+mj-cs"/>
                <a:sym typeface="Arial"/>
              </a:defRPr>
            </a:pPr>
            <a:r>
              <a:t>But that </a:t>
            </a:r>
            <a:r>
              <a:rPr b="1"/>
              <a:t>DOES</a:t>
            </a:r>
            <a:r>
              <a:t> still leave the door open for </a:t>
            </a:r>
            <a:r>
              <a:rPr b="1"/>
              <a:t>DUMB</a:t>
            </a:r>
            <a:r>
              <a:t> NANObots</a:t>
            </a:r>
          </a:p>
          <a:p>
            <a:pPr>
              <a:defRPr sz="900">
                <a:latin typeface="+mj-lt"/>
                <a:ea typeface="+mj-ea"/>
                <a:cs typeface="+mj-cs"/>
                <a:sym typeface="Arial"/>
              </a:defRPr>
            </a:pPr>
            <a:endParaRPr/>
          </a:p>
          <a:p>
            <a:pPr>
              <a:spcBef>
                <a:spcPts val="300"/>
              </a:spcBef>
              <a:defRPr sz="800">
                <a:latin typeface="+mj-lt"/>
                <a:ea typeface="+mj-ea"/>
                <a:cs typeface="+mj-cs"/>
                <a:sym typeface="Arial"/>
              </a:defRPr>
            </a:pPr>
            <a:r>
              <a:t>	</a:t>
            </a:r>
            <a:r>
              <a:rPr sz="1600"/>
              <a:t>From which nature DOES get HUGE mileage!</a:t>
            </a:r>
          </a:p>
          <a:p>
            <a:pPr algn="ctr">
              <a:defRPr>
                <a:latin typeface="+mj-lt"/>
                <a:ea typeface="+mj-ea"/>
                <a:cs typeface="+mj-cs"/>
                <a:sym typeface="Arial"/>
              </a:defRPr>
            </a:pPr>
            <a:endParaRPr sz="1600"/>
          </a:p>
          <a:p>
            <a:pPr>
              <a:defRPr sz="1800">
                <a:latin typeface="+mj-lt"/>
                <a:ea typeface="+mj-ea"/>
                <a:cs typeface="+mj-cs"/>
                <a:sym typeface="Arial"/>
              </a:defRPr>
            </a:pPr>
            <a:r>
              <a:t>And we're surprisingly close to engineering some REALLY USEFUL DUMB nanobots!</a:t>
            </a:r>
          </a:p>
        </p:txBody>
      </p:sp>
      <p:sp>
        <p:nvSpPr>
          <p:cNvPr id="474" name="Rectangle 2"/>
          <p:cNvSpPr txBox="1">
            <a:spLocks noGrp="1"/>
          </p:cNvSpPr>
          <p:nvPr>
            <p:ph type="title"/>
          </p:nvPr>
        </p:nvSpPr>
        <p:spPr>
          <a:xfrm>
            <a:off x="304800" y="76200"/>
            <a:ext cx="8534400" cy="609600"/>
          </a:xfrm>
          <a:prstGeom prst="rect">
            <a:avLst/>
          </a:prstGeom>
        </p:spPr>
        <p:txBody>
          <a:bodyPr/>
          <a:lstStyle>
            <a:lvl1pPr>
              <a:defRPr sz="2400"/>
            </a:lvl1pPr>
          </a:lstStyle>
          <a:p>
            <a:r>
              <a:t>Conclusions about Nanobots: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477" name="Rectangle 2"/>
          <p:cNvSpPr txBox="1">
            <a:spLocks noGrp="1"/>
          </p:cNvSpPr>
          <p:nvPr>
            <p:ph type="title"/>
          </p:nvPr>
        </p:nvSpPr>
        <p:spPr>
          <a:xfrm>
            <a:off x="304800" y="76200"/>
            <a:ext cx="8534400" cy="838200"/>
          </a:xfrm>
          <a:prstGeom prst="rect">
            <a:avLst/>
          </a:prstGeom>
        </p:spPr>
        <p:txBody>
          <a:bodyPr/>
          <a:lstStyle>
            <a:lvl1pPr>
              <a:defRPr sz="2400"/>
            </a:lvl1pPr>
          </a:lstStyle>
          <a:p>
            <a:r>
              <a:t>Credits / Acknowledgements</a:t>
            </a:r>
          </a:p>
        </p:txBody>
      </p:sp>
      <p:sp>
        <p:nvSpPr>
          <p:cNvPr id="478" name="Rectangle 3"/>
          <p:cNvSpPr txBox="1">
            <a:spLocks noGrp="1"/>
          </p:cNvSpPr>
          <p:nvPr>
            <p:ph type="body" idx="1"/>
          </p:nvPr>
        </p:nvSpPr>
        <p:spPr>
          <a:xfrm>
            <a:off x="304800" y="990600"/>
            <a:ext cx="8534400" cy="5410200"/>
          </a:xfrm>
          <a:prstGeom prst="rect">
            <a:avLst/>
          </a:prstGeom>
        </p:spPr>
        <p:txBody>
          <a:bodyPr/>
          <a:lstStyle/>
          <a:p>
            <a:pPr>
              <a:spcBef>
                <a:spcPts val="300"/>
              </a:spcBef>
              <a:defRPr sz="1600">
                <a:latin typeface="+mj-lt"/>
                <a:ea typeface="+mj-ea"/>
                <a:cs typeface="+mj-cs"/>
                <a:sym typeface="Arial"/>
              </a:defRPr>
            </a:pPr>
            <a:r>
              <a:t>Funding for this class was obtained from the National Science Foundation (under their Nanoscience Undergraduate Education program).</a:t>
            </a:r>
          </a:p>
          <a:p>
            <a:pPr>
              <a:defRPr sz="1600">
                <a:latin typeface="+mj-lt"/>
                <a:ea typeface="+mj-ea"/>
                <a:cs typeface="+mj-cs"/>
                <a:sym typeface="Arial"/>
              </a:defRPr>
            </a:pPr>
            <a:endParaRPr/>
          </a:p>
          <a:p>
            <a:pPr>
              <a:spcBef>
                <a:spcPts val="300"/>
              </a:spcBef>
              <a:defRPr sz="1600">
                <a:latin typeface="+mj-lt"/>
                <a:ea typeface="+mj-ea"/>
                <a:cs typeface="+mj-cs"/>
                <a:sym typeface="Arial"/>
              </a:defRPr>
            </a:pPr>
            <a:r>
              <a:t>This set of notes was authored by John C. Bean who also created all figures not explicitly credited above (with the exception of lecture preview figures which are credited in their home set of lecture notes).  </a:t>
            </a:r>
          </a:p>
          <a:p>
            <a:pPr>
              <a:defRPr sz="1600">
                <a:latin typeface="+mj-lt"/>
                <a:ea typeface="+mj-ea"/>
                <a:cs typeface="+mj-cs"/>
                <a:sym typeface="Arial"/>
              </a:defRPr>
            </a:pPr>
            <a:endParaRPr/>
          </a:p>
          <a:p>
            <a:pPr>
              <a:defRPr sz="1600">
                <a:latin typeface="+mj-lt"/>
                <a:ea typeface="+mj-ea"/>
                <a:cs typeface="+mj-cs"/>
                <a:sym typeface="Arial"/>
              </a:defRPr>
            </a:pPr>
            <a:endParaRPr/>
          </a:p>
          <a:p>
            <a:pPr algn="ctr">
              <a:defRPr sz="1600" u="sng">
                <a:latin typeface="+mj-lt"/>
                <a:ea typeface="+mj-ea"/>
                <a:cs typeface="+mj-cs"/>
                <a:sym typeface="Arial"/>
              </a:defRPr>
            </a:pPr>
            <a:endParaRPr/>
          </a:p>
          <a:p>
            <a:pPr algn="ctr">
              <a:defRPr sz="1600" u="sng">
                <a:latin typeface="+mj-lt"/>
                <a:ea typeface="+mj-ea"/>
                <a:cs typeface="+mj-cs"/>
                <a:sym typeface="Arial"/>
              </a:defRPr>
            </a:pPr>
            <a:endParaRPr/>
          </a:p>
          <a:p>
            <a:pPr algn="ctr">
              <a:spcBef>
                <a:spcPts val="300"/>
              </a:spcBef>
              <a:defRPr sz="1600">
                <a:solidFill>
                  <a:srgbClr val="FF3300"/>
                </a:solidFill>
                <a:latin typeface="+mj-lt"/>
                <a:ea typeface="+mj-ea"/>
                <a:cs typeface="+mj-cs"/>
                <a:sym typeface="Arial"/>
              </a:defRPr>
            </a:pPr>
            <a:r>
              <a:t>Copyright John C. Bean</a:t>
            </a:r>
            <a:endParaRPr u="sng"/>
          </a:p>
          <a:p>
            <a:pPr algn="ctr">
              <a:defRPr sz="1400" u="sng">
                <a:latin typeface="+mj-lt"/>
                <a:ea typeface="+mj-ea"/>
                <a:cs typeface="+mj-cs"/>
                <a:sym typeface="Arial"/>
              </a:defRPr>
            </a:pPr>
            <a:endParaRPr/>
          </a:p>
          <a:p>
            <a:pPr algn="ctr">
              <a:spcBef>
                <a:spcPts val="300"/>
              </a:spcBef>
              <a:defRPr sz="1400">
                <a:latin typeface="+mj-lt"/>
                <a:ea typeface="+mj-ea"/>
                <a:cs typeface="+mj-cs"/>
                <a:sym typeface="Arial"/>
              </a:defRPr>
            </a:pPr>
            <a:r>
              <a:t>(However, permission is granted for use by individual instructors in non-profit academic institutions)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144" name="Rectangle 2"/>
          <p:cNvSpPr txBox="1">
            <a:spLocks noGrp="1"/>
          </p:cNvSpPr>
          <p:nvPr>
            <p:ph type="title"/>
          </p:nvPr>
        </p:nvSpPr>
        <p:spPr>
          <a:xfrm>
            <a:off x="304800" y="76200"/>
            <a:ext cx="8534400" cy="838200"/>
          </a:xfrm>
          <a:prstGeom prst="rect">
            <a:avLst/>
          </a:prstGeom>
        </p:spPr>
        <p:txBody>
          <a:bodyPr/>
          <a:lstStyle/>
          <a:p>
            <a:r>
              <a:t>Extrapolating MEMS Technology:</a:t>
            </a:r>
          </a:p>
        </p:txBody>
      </p:sp>
      <p:sp>
        <p:nvSpPr>
          <p:cNvPr id="145" name="Rectangle 3"/>
          <p:cNvSpPr txBox="1">
            <a:spLocks noGrp="1"/>
          </p:cNvSpPr>
          <p:nvPr>
            <p:ph type="body" idx="1"/>
          </p:nvPr>
        </p:nvSpPr>
        <p:spPr>
          <a:xfrm>
            <a:off x="304800" y="914400"/>
            <a:ext cx="8610600" cy="5544826"/>
          </a:xfrm>
          <a:prstGeom prst="rect">
            <a:avLst/>
          </a:prstGeom>
        </p:spPr>
        <p:txBody>
          <a:bodyPr/>
          <a:lstStyle/>
          <a:p>
            <a:pPr defTabSz="457200">
              <a:defRPr>
                <a:latin typeface="+mj-lt"/>
                <a:ea typeface="+mj-ea"/>
                <a:cs typeface="+mj-cs"/>
                <a:sym typeface="Arial"/>
              </a:defRPr>
            </a:pPr>
            <a:r>
              <a:t>Could we thereby make the pieces of a nanobot?  </a:t>
            </a:r>
          </a:p>
          <a:p>
            <a:pPr defTabSz="457200">
              <a:defRPr sz="900">
                <a:latin typeface="+mj-lt"/>
                <a:ea typeface="+mj-ea"/>
                <a:cs typeface="+mj-cs"/>
                <a:sym typeface="Arial"/>
              </a:defRPr>
            </a:pPr>
            <a:endParaRPr/>
          </a:p>
          <a:p>
            <a:pPr defTabSz="457200">
              <a:spcBef>
                <a:spcPts val="300"/>
              </a:spcBef>
              <a:defRPr sz="1600">
                <a:latin typeface="+mj-lt"/>
                <a:ea typeface="+mj-ea"/>
                <a:cs typeface="+mj-cs"/>
                <a:sym typeface="Arial"/>
              </a:defRPr>
            </a:pPr>
            <a:r>
              <a:t>	MEMS uses light-based lithography:  Not quite nano (and never will be)</a:t>
            </a:r>
          </a:p>
          <a:p>
            <a:pPr defTabSz="457200">
              <a:defRPr sz="900">
                <a:latin typeface="+mj-lt"/>
                <a:ea typeface="+mj-ea"/>
                <a:cs typeface="+mj-cs"/>
                <a:sym typeface="Arial"/>
              </a:defRPr>
            </a:pPr>
            <a:endParaRPr/>
          </a:p>
          <a:p>
            <a:pPr defTabSz="457200">
              <a:spcBef>
                <a:spcPts val="300"/>
              </a:spcBef>
              <a:defRPr sz="1600">
                <a:latin typeface="+mj-lt"/>
                <a:ea typeface="+mj-ea"/>
                <a:cs typeface="+mj-cs"/>
                <a:sym typeface="Arial"/>
              </a:defRPr>
            </a:pPr>
            <a:r>
              <a:t>	But we could use electron beam lithography - If we didn't care about time and cost</a:t>
            </a:r>
          </a:p>
          <a:p>
            <a:pPr defTabSz="457200">
              <a:defRPr>
                <a:latin typeface="+mj-lt"/>
                <a:ea typeface="+mj-ea"/>
                <a:cs typeface="+mj-cs"/>
                <a:sym typeface="Arial"/>
              </a:defRPr>
            </a:pPr>
            <a:endParaRPr/>
          </a:p>
          <a:p>
            <a:pPr defTabSz="457200">
              <a:defRPr>
                <a:latin typeface="+mj-lt"/>
                <a:ea typeface="+mj-ea"/>
                <a:cs typeface="+mj-cs"/>
                <a:sym typeface="Arial"/>
              </a:defRPr>
            </a:pPr>
            <a:r>
              <a:t>Could we thereby assemble the pieces of a nanobot?</a:t>
            </a:r>
          </a:p>
          <a:p>
            <a:pPr defTabSz="457200">
              <a:defRPr sz="900">
                <a:latin typeface="+mj-lt"/>
                <a:ea typeface="+mj-ea"/>
                <a:cs typeface="+mj-cs"/>
                <a:sym typeface="Arial"/>
              </a:defRPr>
            </a:pPr>
            <a:endParaRPr/>
          </a:p>
          <a:p>
            <a:pPr defTabSz="457200">
              <a:defRPr sz="1800">
                <a:latin typeface="+mj-lt"/>
                <a:ea typeface="+mj-ea"/>
                <a:cs typeface="+mj-cs"/>
                <a:sym typeface="Arial"/>
              </a:defRPr>
            </a:pPr>
            <a:r>
              <a:t>	</a:t>
            </a:r>
            <a:r>
              <a:rPr sz="1600"/>
              <a:t>MEMS elegantly side-stepped the assembly challenge:</a:t>
            </a:r>
          </a:p>
          <a:p>
            <a:pPr defTabSz="457200">
              <a:spcBef>
                <a:spcPts val="200"/>
              </a:spcBef>
              <a:defRPr sz="900">
                <a:latin typeface="+mj-lt"/>
                <a:ea typeface="+mj-ea"/>
                <a:cs typeface="+mj-cs"/>
                <a:sym typeface="Arial"/>
              </a:defRPr>
            </a:pPr>
            <a:r>
              <a:t>	</a:t>
            </a:r>
          </a:p>
          <a:p>
            <a:pPr defTabSz="457200">
              <a:spcBef>
                <a:spcPts val="300"/>
              </a:spcBef>
              <a:defRPr sz="1600">
                <a:latin typeface="+mj-lt"/>
                <a:ea typeface="+mj-ea"/>
                <a:cs typeface="+mj-cs"/>
                <a:sym typeface="Arial"/>
              </a:defRPr>
            </a:pPr>
            <a:r>
              <a:t>		Pieces were never fully separate </a:t>
            </a:r>
          </a:p>
          <a:p>
            <a:pPr defTabSz="457200">
              <a:defRPr sz="900">
                <a:latin typeface="+mj-lt"/>
                <a:ea typeface="+mj-ea"/>
                <a:cs typeface="+mj-cs"/>
                <a:sym typeface="Arial"/>
              </a:defRPr>
            </a:pPr>
            <a:endParaRPr/>
          </a:p>
          <a:p>
            <a:pPr defTabSz="457200">
              <a:spcBef>
                <a:spcPts val="300"/>
              </a:spcBef>
              <a:defRPr sz="1600">
                <a:latin typeface="+mj-lt"/>
                <a:ea typeface="+mj-ea"/>
                <a:cs typeface="+mj-cs"/>
                <a:sym typeface="Arial"/>
              </a:defRPr>
            </a:pPr>
            <a:r>
              <a:t>			Were carved from connected layers:</a:t>
            </a:r>
          </a:p>
          <a:p>
            <a:pPr defTabSz="457200">
              <a:defRPr sz="1600">
                <a:latin typeface="+mj-lt"/>
                <a:ea typeface="+mj-ea"/>
                <a:cs typeface="+mj-cs"/>
                <a:sym typeface="Arial"/>
              </a:defRPr>
            </a:pPr>
            <a:endParaRPr/>
          </a:p>
          <a:p>
            <a:pPr defTabSz="457200">
              <a:defRPr sz="900">
                <a:latin typeface="+mj-lt"/>
                <a:ea typeface="+mj-ea"/>
                <a:cs typeface="+mj-cs"/>
                <a:sym typeface="Arial"/>
              </a:defRPr>
            </a:pPr>
            <a:endParaRPr/>
          </a:p>
          <a:p>
            <a:pPr defTabSz="457200">
              <a:spcBef>
                <a:spcPts val="300"/>
              </a:spcBef>
              <a:defRPr sz="1600">
                <a:latin typeface="+mj-lt"/>
                <a:ea typeface="+mj-ea"/>
                <a:cs typeface="+mj-cs"/>
                <a:sym typeface="Arial"/>
              </a:defRPr>
            </a:pPr>
            <a:r>
              <a:t>	Resulting structures essentially flat ≠ Classic 3D Nanobot</a:t>
            </a:r>
          </a:p>
          <a:p>
            <a:pPr defTabSz="457200">
              <a:defRPr sz="900">
                <a:latin typeface="+mj-lt"/>
                <a:ea typeface="+mj-ea"/>
                <a:cs typeface="+mj-cs"/>
                <a:sym typeface="Arial"/>
              </a:defRPr>
            </a:pPr>
            <a:endParaRPr/>
          </a:p>
          <a:p>
            <a:pPr defTabSz="457200">
              <a:spcBef>
                <a:spcPts val="300"/>
              </a:spcBef>
              <a:defRPr sz="1600">
                <a:latin typeface="+mj-lt"/>
                <a:ea typeface="+mj-ea"/>
                <a:cs typeface="+mj-cs"/>
                <a:sym typeface="Arial"/>
              </a:defRPr>
            </a:pPr>
            <a:r>
              <a:t>		But we might then fold them as with DNA rafts:</a:t>
            </a:r>
          </a:p>
        </p:txBody>
      </p:sp>
      <p:pic>
        <p:nvPicPr>
          <p:cNvPr id="146" name="Picture 6" descr="Picture 6"/>
          <p:cNvPicPr>
            <a:picLocks noChangeAspect="1"/>
          </p:cNvPicPr>
          <p:nvPr/>
        </p:nvPicPr>
        <p:blipFill>
          <a:blip r:embed="rId2">
            <a:extLst/>
          </a:blip>
          <a:stretch>
            <a:fillRect/>
          </a:stretch>
        </p:blipFill>
        <p:spPr>
          <a:xfrm>
            <a:off x="6400800" y="5029200"/>
            <a:ext cx="1358900" cy="1306513"/>
          </a:xfrm>
          <a:prstGeom prst="rect">
            <a:avLst/>
          </a:prstGeom>
          <a:ln w="12700">
            <a:miter lim="400000"/>
          </a:ln>
        </p:spPr>
      </p:pic>
      <p:pic>
        <p:nvPicPr>
          <p:cNvPr id="147" name="Picture 1035" descr="Picture 1035"/>
          <p:cNvPicPr>
            <a:picLocks noChangeAspect="1"/>
          </p:cNvPicPr>
          <p:nvPr/>
        </p:nvPicPr>
        <p:blipFill>
          <a:blip r:embed="rId3">
            <a:extLst/>
          </a:blip>
          <a:stretch>
            <a:fillRect/>
          </a:stretch>
        </p:blipFill>
        <p:spPr>
          <a:xfrm>
            <a:off x="5715000" y="3581400"/>
            <a:ext cx="3228975" cy="1036638"/>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150" name="Rectangle 2"/>
          <p:cNvSpPr txBox="1">
            <a:spLocks noGrp="1"/>
          </p:cNvSpPr>
          <p:nvPr>
            <p:ph type="title"/>
          </p:nvPr>
        </p:nvSpPr>
        <p:spPr>
          <a:xfrm>
            <a:off x="304800" y="76200"/>
            <a:ext cx="8534400" cy="838200"/>
          </a:xfrm>
          <a:prstGeom prst="rect">
            <a:avLst/>
          </a:prstGeom>
        </p:spPr>
        <p:txBody>
          <a:bodyPr/>
          <a:lstStyle>
            <a:lvl1pPr>
              <a:defRPr>
                <a:solidFill>
                  <a:srgbClr val="FFFFFF"/>
                </a:solidFill>
              </a:defRPr>
            </a:lvl1pPr>
          </a:lstStyle>
          <a:p>
            <a:r>
              <a:t>But would an extrapolation of MEMS-like technology work?</a:t>
            </a:r>
          </a:p>
        </p:txBody>
      </p:sp>
      <p:sp>
        <p:nvSpPr>
          <p:cNvPr id="151" name="Rectangle 3"/>
          <p:cNvSpPr txBox="1">
            <a:spLocks noGrp="1"/>
          </p:cNvSpPr>
          <p:nvPr>
            <p:ph type="body" idx="1"/>
          </p:nvPr>
        </p:nvSpPr>
        <p:spPr>
          <a:xfrm>
            <a:off x="152400" y="914400"/>
            <a:ext cx="8763000" cy="6062199"/>
          </a:xfrm>
          <a:prstGeom prst="rect">
            <a:avLst/>
          </a:prstGeom>
        </p:spPr>
        <p:txBody>
          <a:bodyPr/>
          <a:lstStyle/>
          <a:p>
            <a:pPr defTabSz="457200"/>
            <a:r>
              <a:t>The cantilever beams that produce today's DLP projection TV's:</a:t>
            </a:r>
          </a:p>
          <a:p>
            <a:pPr defTabSz="457200"/>
            <a:endParaRPr/>
          </a:p>
          <a:p>
            <a:pPr defTabSz="457200"/>
            <a:endParaRPr/>
          </a:p>
          <a:p>
            <a:pPr defTabSz="457200"/>
            <a:r>
              <a:t>				   Vs.</a:t>
            </a:r>
          </a:p>
          <a:p>
            <a:pPr defTabSz="457200"/>
            <a:endParaRPr/>
          </a:p>
          <a:p>
            <a:pPr defTabSz="457200"/>
            <a:r>
              <a:t>That's the goal, but early cantilever beams ended up looking like this:</a:t>
            </a:r>
          </a:p>
          <a:p>
            <a:pPr defTabSz="457200"/>
            <a:endParaRPr/>
          </a:p>
          <a:p>
            <a:pPr defTabSz="457200"/>
            <a:r>
              <a:t>							</a:t>
            </a:r>
            <a:r>
              <a:rPr>
                <a:latin typeface="+mj-lt"/>
                <a:ea typeface="+mj-ea"/>
                <a:cs typeface="+mj-cs"/>
                <a:sym typeface="Arial"/>
              </a:rPr>
              <a:t>← Longer cantilevers drooped down </a:t>
            </a:r>
          </a:p>
          <a:p>
            <a:pPr defTabSz="457200">
              <a:defRPr>
                <a:latin typeface="+mj-lt"/>
                <a:ea typeface="+mj-ea"/>
                <a:cs typeface="+mj-cs"/>
                <a:sym typeface="Arial"/>
              </a:defRPr>
            </a:pPr>
            <a:r>
              <a:t>									and "welded" themselves to substrate</a:t>
            </a:r>
          </a:p>
          <a:p>
            <a:pPr defTabSz="457200">
              <a:defRPr>
                <a:latin typeface="+mj-lt"/>
                <a:ea typeface="+mj-ea"/>
                <a:cs typeface="+mj-cs"/>
                <a:sym typeface="Arial"/>
              </a:defRPr>
            </a:pPr>
            <a:endParaRPr/>
          </a:p>
          <a:p>
            <a:pPr defTabSz="457200">
              <a:defRPr>
                <a:latin typeface="+mj-lt"/>
                <a:ea typeface="+mj-ea"/>
                <a:cs typeface="+mj-cs"/>
                <a:sym typeface="Arial"/>
              </a:defRPr>
            </a:pPr>
            <a:r>
              <a:t>											</a:t>
            </a:r>
            <a:r>
              <a:rPr>
                <a:solidFill>
                  <a:srgbClr val="FFCC00"/>
                </a:solidFill>
              </a:rPr>
              <a:t>Cause?  Moisture!</a:t>
            </a:r>
          </a:p>
          <a:p>
            <a:pPr defTabSz="457200">
              <a:defRPr>
                <a:solidFill>
                  <a:srgbClr val="FF9933"/>
                </a:solidFill>
                <a:latin typeface="+mj-lt"/>
                <a:ea typeface="+mj-ea"/>
                <a:cs typeface="+mj-cs"/>
                <a:sym typeface="Arial"/>
              </a:defRPr>
            </a:pPr>
            <a:endParaRPr/>
          </a:p>
          <a:p>
            <a:pPr defTabSz="457200">
              <a:defRPr>
                <a:latin typeface="+mj-lt"/>
                <a:ea typeface="+mj-ea"/>
                <a:cs typeface="+mj-cs"/>
                <a:sym typeface="Arial"/>
              </a:defRPr>
            </a:pPr>
            <a:r>
              <a:t>						</a:t>
            </a:r>
            <a:r>
              <a:rPr sz="1600"/>
              <a:t>		More specifically: Surface tension of minute amount of 								residual water trapped between beam and substrate</a:t>
            </a:r>
          </a:p>
        </p:txBody>
      </p:sp>
      <p:grpSp>
        <p:nvGrpSpPr>
          <p:cNvPr id="188" name="Group 4"/>
          <p:cNvGrpSpPr/>
          <p:nvPr/>
        </p:nvGrpSpPr>
        <p:grpSpPr>
          <a:xfrm>
            <a:off x="5638799" y="1295400"/>
            <a:ext cx="3276601" cy="990600"/>
            <a:chOff x="0" y="0"/>
            <a:chExt cx="3276600" cy="990598"/>
          </a:xfrm>
        </p:grpSpPr>
        <p:grpSp>
          <p:nvGrpSpPr>
            <p:cNvPr id="175" name="Group 5"/>
            <p:cNvGrpSpPr/>
            <p:nvPr/>
          </p:nvGrpSpPr>
          <p:grpSpPr>
            <a:xfrm>
              <a:off x="-1" y="826502"/>
              <a:ext cx="3276601" cy="164098"/>
              <a:chOff x="0" y="0"/>
              <a:chExt cx="3276600" cy="164096"/>
            </a:xfrm>
          </p:grpSpPr>
          <p:sp>
            <p:nvSpPr>
              <p:cNvPr id="152" name="Rectangle 6"/>
              <p:cNvSpPr/>
              <p:nvPr/>
            </p:nvSpPr>
            <p:spPr>
              <a:xfrm>
                <a:off x="0" y="21725"/>
                <a:ext cx="365297" cy="20729"/>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53" name="Rectangle 7"/>
              <p:cNvSpPr/>
              <p:nvPr/>
            </p:nvSpPr>
            <p:spPr>
              <a:xfrm>
                <a:off x="0" y="65364"/>
                <a:ext cx="3276601" cy="98733"/>
              </a:xfrm>
              <a:prstGeom prst="rect">
                <a:avLst/>
              </a:prstGeom>
              <a:solidFill>
                <a:srgbClr val="969696"/>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54" name="Rectangle 8"/>
              <p:cNvSpPr/>
              <p:nvPr/>
            </p:nvSpPr>
            <p:spPr>
              <a:xfrm>
                <a:off x="0" y="42454"/>
                <a:ext cx="137448" cy="22911"/>
              </a:xfrm>
              <a:prstGeom prst="rect">
                <a:avLst/>
              </a:prstGeom>
              <a:solidFill>
                <a:srgbClr val="FFCC00"/>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55" name="Rectangle 9"/>
              <p:cNvSpPr/>
              <p:nvPr/>
            </p:nvSpPr>
            <p:spPr>
              <a:xfrm>
                <a:off x="0" y="6997"/>
                <a:ext cx="365297" cy="1472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56" name="Rectangle 10"/>
              <p:cNvSpPr/>
              <p:nvPr/>
            </p:nvSpPr>
            <p:spPr>
              <a:xfrm>
                <a:off x="575618" y="21725"/>
                <a:ext cx="159587" cy="23456"/>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57" name="Rectangle 11"/>
              <p:cNvSpPr/>
              <p:nvPr/>
            </p:nvSpPr>
            <p:spPr>
              <a:xfrm>
                <a:off x="575618" y="44636"/>
                <a:ext cx="136526" cy="22365"/>
              </a:xfrm>
              <a:prstGeom prst="rect">
                <a:avLst/>
              </a:prstGeom>
              <a:solidFill>
                <a:srgbClr val="FFCC00"/>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58" name="Rectangle 12"/>
              <p:cNvSpPr/>
              <p:nvPr/>
            </p:nvSpPr>
            <p:spPr>
              <a:xfrm>
                <a:off x="575618" y="11361"/>
                <a:ext cx="159587" cy="1472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59" name="AutoShape 13"/>
              <p:cNvSpPr/>
              <p:nvPr/>
            </p:nvSpPr>
            <p:spPr>
              <a:xfrm rot="273104" flipH="1">
                <a:off x="730593" y="31544"/>
                <a:ext cx="232462" cy="18001"/>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60" name="AutoShape 14"/>
              <p:cNvSpPr/>
              <p:nvPr/>
            </p:nvSpPr>
            <p:spPr>
              <a:xfrm rot="326519" flipH="1">
                <a:off x="711221" y="16271"/>
                <a:ext cx="251834" cy="15274"/>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61" name="Rectangle 15"/>
              <p:cNvSpPr/>
              <p:nvPr/>
            </p:nvSpPr>
            <p:spPr>
              <a:xfrm>
                <a:off x="1184446" y="21725"/>
                <a:ext cx="365297" cy="20729"/>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62" name="Rectangle 16"/>
              <p:cNvSpPr/>
              <p:nvPr/>
            </p:nvSpPr>
            <p:spPr>
              <a:xfrm>
                <a:off x="1184446" y="42454"/>
                <a:ext cx="137448" cy="22911"/>
              </a:xfrm>
              <a:prstGeom prst="rect">
                <a:avLst/>
              </a:prstGeom>
              <a:solidFill>
                <a:srgbClr val="FFCC00"/>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63" name="Rectangle 17"/>
              <p:cNvSpPr/>
              <p:nvPr/>
            </p:nvSpPr>
            <p:spPr>
              <a:xfrm>
                <a:off x="1184446" y="6997"/>
                <a:ext cx="365297" cy="1472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64" name="Rectangle 18"/>
              <p:cNvSpPr/>
              <p:nvPr/>
            </p:nvSpPr>
            <p:spPr>
              <a:xfrm>
                <a:off x="2335684" y="21725"/>
                <a:ext cx="365297" cy="20729"/>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65" name="Rectangle 19"/>
              <p:cNvSpPr/>
              <p:nvPr/>
            </p:nvSpPr>
            <p:spPr>
              <a:xfrm>
                <a:off x="2335684" y="42454"/>
                <a:ext cx="137448" cy="22911"/>
              </a:xfrm>
              <a:prstGeom prst="rect">
                <a:avLst/>
              </a:prstGeom>
              <a:solidFill>
                <a:srgbClr val="FFCC00"/>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66" name="Rectangle 20"/>
              <p:cNvSpPr/>
              <p:nvPr/>
            </p:nvSpPr>
            <p:spPr>
              <a:xfrm>
                <a:off x="2335684" y="6997"/>
                <a:ext cx="365297" cy="1472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67" name="Rectangle 21"/>
              <p:cNvSpPr/>
              <p:nvPr/>
            </p:nvSpPr>
            <p:spPr>
              <a:xfrm>
                <a:off x="2911303" y="21725"/>
                <a:ext cx="365297" cy="20729"/>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68" name="Rectangle 22"/>
              <p:cNvSpPr/>
              <p:nvPr/>
            </p:nvSpPr>
            <p:spPr>
              <a:xfrm>
                <a:off x="2911303" y="42454"/>
                <a:ext cx="137448" cy="22911"/>
              </a:xfrm>
              <a:prstGeom prst="rect">
                <a:avLst/>
              </a:prstGeom>
              <a:solidFill>
                <a:srgbClr val="FFCC00"/>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69" name="Rectangle 23"/>
              <p:cNvSpPr/>
              <p:nvPr/>
            </p:nvSpPr>
            <p:spPr>
              <a:xfrm>
                <a:off x="2911303" y="6997"/>
                <a:ext cx="365297" cy="1472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70" name="Rectangle 24"/>
              <p:cNvSpPr/>
              <p:nvPr/>
            </p:nvSpPr>
            <p:spPr>
              <a:xfrm>
                <a:off x="1737926" y="17362"/>
                <a:ext cx="159587" cy="23456"/>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71" name="Rectangle 25"/>
              <p:cNvSpPr/>
              <p:nvPr/>
            </p:nvSpPr>
            <p:spPr>
              <a:xfrm>
                <a:off x="1737926" y="40272"/>
                <a:ext cx="136526" cy="22365"/>
              </a:xfrm>
              <a:prstGeom prst="rect">
                <a:avLst/>
              </a:prstGeom>
              <a:solidFill>
                <a:srgbClr val="FFCC00"/>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72" name="Rectangle 26"/>
              <p:cNvSpPr/>
              <p:nvPr/>
            </p:nvSpPr>
            <p:spPr>
              <a:xfrm>
                <a:off x="1737926" y="6997"/>
                <a:ext cx="159587" cy="1472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73" name="AutoShape 27"/>
              <p:cNvSpPr/>
              <p:nvPr/>
            </p:nvSpPr>
            <p:spPr>
              <a:xfrm rot="273104" flipH="1">
                <a:off x="1892901" y="27180"/>
                <a:ext cx="232462" cy="18001"/>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74" name="AutoShape 28"/>
              <p:cNvSpPr/>
              <p:nvPr/>
            </p:nvSpPr>
            <p:spPr>
              <a:xfrm rot="326519" flipH="1">
                <a:off x="1873529" y="11907"/>
                <a:ext cx="251834" cy="15274"/>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sp>
          <p:nvSpPr>
            <p:cNvPr id="176" name="Line 29"/>
            <p:cNvSpPr/>
            <p:nvPr/>
          </p:nvSpPr>
          <p:spPr>
            <a:xfrm>
              <a:off x="221391" y="205102"/>
              <a:ext cx="44279"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77" name="Line 30"/>
            <p:cNvSpPr/>
            <p:nvPr/>
          </p:nvSpPr>
          <p:spPr>
            <a:xfrm flipV="1">
              <a:off x="265670" y="205102"/>
              <a:ext cx="88557"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78" name="Line 31"/>
            <p:cNvSpPr/>
            <p:nvPr/>
          </p:nvSpPr>
          <p:spPr>
            <a:xfrm>
              <a:off x="752732" y="231285"/>
              <a:ext cx="88557"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79" name="Line 32"/>
            <p:cNvSpPr/>
            <p:nvPr/>
          </p:nvSpPr>
          <p:spPr>
            <a:xfrm flipV="1">
              <a:off x="841289" y="21819"/>
              <a:ext cx="531341" cy="837865"/>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0" name="Line 33"/>
            <p:cNvSpPr/>
            <p:nvPr/>
          </p:nvSpPr>
          <p:spPr>
            <a:xfrm>
              <a:off x="1416908" y="205102"/>
              <a:ext cx="44279"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1" name="Line 34"/>
            <p:cNvSpPr/>
            <p:nvPr/>
          </p:nvSpPr>
          <p:spPr>
            <a:xfrm flipV="1">
              <a:off x="1461186" y="205102"/>
              <a:ext cx="88557"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2" name="Line 35"/>
            <p:cNvSpPr/>
            <p:nvPr/>
          </p:nvSpPr>
          <p:spPr>
            <a:xfrm>
              <a:off x="2523867" y="205102"/>
              <a:ext cx="44279"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3" name="Line 36"/>
            <p:cNvSpPr/>
            <p:nvPr/>
          </p:nvSpPr>
          <p:spPr>
            <a:xfrm flipV="1">
              <a:off x="2568145" y="205102"/>
              <a:ext cx="88557"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4" name="Line 37"/>
            <p:cNvSpPr/>
            <p:nvPr/>
          </p:nvSpPr>
          <p:spPr>
            <a:xfrm>
              <a:off x="3143764" y="205102"/>
              <a:ext cx="44279"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5" name="Line 38"/>
            <p:cNvSpPr/>
            <p:nvPr/>
          </p:nvSpPr>
          <p:spPr>
            <a:xfrm flipV="1">
              <a:off x="3188043" y="205102"/>
              <a:ext cx="88557"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6" name="Line 39"/>
            <p:cNvSpPr/>
            <p:nvPr/>
          </p:nvSpPr>
          <p:spPr>
            <a:xfrm>
              <a:off x="1940868" y="209466"/>
              <a:ext cx="88557" cy="628399"/>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7" name="Line 40"/>
            <p:cNvSpPr/>
            <p:nvPr/>
          </p:nvSpPr>
          <p:spPr>
            <a:xfrm flipV="1">
              <a:off x="2029425" y="0"/>
              <a:ext cx="531341" cy="837865"/>
            </a:xfrm>
            <a:prstGeom prst="line">
              <a:avLst/>
            </a:prstGeom>
            <a:noFill/>
            <a:ln w="127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198" name="Group 41"/>
          <p:cNvGrpSpPr/>
          <p:nvPr/>
        </p:nvGrpSpPr>
        <p:grpSpPr>
          <a:xfrm>
            <a:off x="381000" y="1966913"/>
            <a:ext cx="1600200" cy="319087"/>
            <a:chOff x="0" y="0"/>
            <a:chExt cx="1600198" cy="319086"/>
          </a:xfrm>
        </p:grpSpPr>
        <p:grpSp>
          <p:nvGrpSpPr>
            <p:cNvPr id="193" name="Group 42"/>
            <p:cNvGrpSpPr/>
            <p:nvPr/>
          </p:nvGrpSpPr>
          <p:grpSpPr>
            <a:xfrm>
              <a:off x="426719" y="0"/>
              <a:ext cx="1173481" cy="319087"/>
              <a:chOff x="0" y="0"/>
              <a:chExt cx="1173480" cy="319086"/>
            </a:xfrm>
          </p:grpSpPr>
          <p:sp>
            <p:nvSpPr>
              <p:cNvPr id="189" name="Rectangle 43"/>
              <p:cNvSpPr/>
              <p:nvPr/>
            </p:nvSpPr>
            <p:spPr>
              <a:xfrm>
                <a:off x="0" y="46412"/>
                <a:ext cx="853440" cy="63818"/>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90" name="Rectangle 44"/>
              <p:cNvSpPr/>
              <p:nvPr/>
            </p:nvSpPr>
            <p:spPr>
              <a:xfrm>
                <a:off x="-1" y="179849"/>
                <a:ext cx="1173482" cy="139238"/>
              </a:xfrm>
              <a:prstGeom prst="rect">
                <a:avLst/>
              </a:prstGeom>
              <a:solidFill>
                <a:srgbClr val="969696"/>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91" name="Rectangle 45"/>
              <p:cNvSpPr/>
              <p:nvPr/>
            </p:nvSpPr>
            <p:spPr>
              <a:xfrm>
                <a:off x="0" y="110230"/>
                <a:ext cx="320041" cy="69619"/>
              </a:xfrm>
              <a:prstGeom prst="rect">
                <a:avLst/>
              </a:prstGeom>
              <a:solidFill>
                <a:srgbClr val="FFCC00"/>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92" name="Rectangle 46"/>
              <p:cNvSpPr/>
              <p:nvPr/>
            </p:nvSpPr>
            <p:spPr>
              <a:xfrm>
                <a:off x="0" y="0"/>
                <a:ext cx="853440" cy="4641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sp>
          <p:nvSpPr>
            <p:cNvPr id="194" name="Line 47"/>
            <p:cNvSpPr/>
            <p:nvPr/>
          </p:nvSpPr>
          <p:spPr>
            <a:xfrm flipH="1" flipV="1">
              <a:off x="0" y="26107"/>
              <a:ext cx="426721"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5" name="Line 48"/>
            <p:cNvSpPr/>
            <p:nvPr/>
          </p:nvSpPr>
          <p:spPr>
            <a:xfrm flipH="1" flipV="1">
              <a:off x="0" y="278475"/>
              <a:ext cx="426721"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6" name="Line 49"/>
            <p:cNvSpPr/>
            <p:nvPr/>
          </p:nvSpPr>
          <p:spPr>
            <a:xfrm flipH="1">
              <a:off x="1270" y="19580"/>
              <a:ext cx="1" cy="154468"/>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7" name="Line 50"/>
            <p:cNvSpPr/>
            <p:nvPr/>
          </p:nvSpPr>
          <p:spPr>
            <a:xfrm flipH="1">
              <a:off x="1270" y="174047"/>
              <a:ext cx="1" cy="104429"/>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31" name="Group 51"/>
          <p:cNvGrpSpPr/>
          <p:nvPr/>
        </p:nvGrpSpPr>
        <p:grpSpPr>
          <a:xfrm>
            <a:off x="2819400" y="1952649"/>
            <a:ext cx="1981200" cy="319064"/>
            <a:chOff x="0" y="0"/>
            <a:chExt cx="1981199" cy="319062"/>
          </a:xfrm>
        </p:grpSpPr>
        <p:grpSp>
          <p:nvGrpSpPr>
            <p:cNvPr id="205" name="Group 52"/>
            <p:cNvGrpSpPr/>
            <p:nvPr/>
          </p:nvGrpSpPr>
          <p:grpSpPr>
            <a:xfrm>
              <a:off x="751971" y="0"/>
              <a:ext cx="1229229" cy="319063"/>
              <a:chOff x="0" y="0"/>
              <a:chExt cx="1229227" cy="319062"/>
            </a:xfrm>
          </p:grpSpPr>
          <p:sp>
            <p:nvSpPr>
              <p:cNvPr id="199" name="Rectangle 53"/>
              <p:cNvSpPr/>
              <p:nvPr/>
            </p:nvSpPr>
            <p:spPr>
              <a:xfrm>
                <a:off x="0" y="45452"/>
                <a:ext cx="391118" cy="72302"/>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00" name="Rectangle 54"/>
              <p:cNvSpPr/>
              <p:nvPr/>
            </p:nvSpPr>
            <p:spPr>
              <a:xfrm>
                <a:off x="0" y="182966"/>
                <a:ext cx="1229228" cy="136097"/>
              </a:xfrm>
              <a:prstGeom prst="rect">
                <a:avLst/>
              </a:prstGeom>
              <a:solidFill>
                <a:srgbClr val="969696"/>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01" name="Rectangle 55"/>
              <p:cNvSpPr/>
              <p:nvPr/>
            </p:nvSpPr>
            <p:spPr>
              <a:xfrm>
                <a:off x="0" y="114918"/>
                <a:ext cx="335244" cy="68049"/>
              </a:xfrm>
              <a:prstGeom prst="rect">
                <a:avLst/>
              </a:prstGeom>
              <a:solidFill>
                <a:srgbClr val="FFCC00"/>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02" name="Rectangle 56"/>
              <p:cNvSpPr/>
              <p:nvPr/>
            </p:nvSpPr>
            <p:spPr>
              <a:xfrm>
                <a:off x="0" y="14263"/>
                <a:ext cx="391118" cy="45366"/>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03" name="AutoShape 57"/>
              <p:cNvSpPr/>
              <p:nvPr/>
            </p:nvSpPr>
            <p:spPr>
              <a:xfrm rot="273104" flipH="1">
                <a:off x="379478" y="75223"/>
                <a:ext cx="570381" cy="55290"/>
              </a:xfrm>
              <a:prstGeom prst="rect">
                <a:avLst/>
              </a:prstGeom>
              <a:solidFill>
                <a:srgbClr val="99FFCC"/>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04" name="AutoShape 58"/>
              <p:cNvSpPr/>
              <p:nvPr/>
            </p:nvSpPr>
            <p:spPr>
              <a:xfrm rot="326519" flipH="1">
                <a:off x="332916" y="29149"/>
                <a:ext cx="616943" cy="46784"/>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sp>
          <p:nvSpPr>
            <p:cNvPr id="206" name="Line 59"/>
            <p:cNvSpPr/>
            <p:nvPr/>
          </p:nvSpPr>
          <p:spPr>
            <a:xfrm flipH="1" flipV="1">
              <a:off x="302651" y="39781"/>
              <a:ext cx="446993"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7" name="Line 60"/>
            <p:cNvSpPr/>
            <p:nvPr/>
          </p:nvSpPr>
          <p:spPr>
            <a:xfrm flipH="1" flipV="1">
              <a:off x="302651" y="286457"/>
              <a:ext cx="446993"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8" name="Line 61"/>
            <p:cNvSpPr/>
            <p:nvPr/>
          </p:nvSpPr>
          <p:spPr>
            <a:xfrm flipH="1" flipV="1">
              <a:off x="190902" y="135474"/>
              <a:ext cx="223497"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9" name="Line 62"/>
            <p:cNvSpPr/>
            <p:nvPr/>
          </p:nvSpPr>
          <p:spPr>
            <a:xfrm flipH="1" flipV="1">
              <a:off x="246776" y="184384"/>
              <a:ext cx="111749" cy="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0" name="Line 63"/>
            <p:cNvSpPr/>
            <p:nvPr/>
          </p:nvSpPr>
          <p:spPr>
            <a:xfrm>
              <a:off x="303920" y="33402"/>
              <a:ext cx="1" cy="102073"/>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1" name="Line 64"/>
            <p:cNvSpPr/>
            <p:nvPr/>
          </p:nvSpPr>
          <p:spPr>
            <a:xfrm>
              <a:off x="303920" y="184384"/>
              <a:ext cx="1" cy="102073"/>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2" name="Line 65"/>
            <p:cNvSpPr/>
            <p:nvPr/>
          </p:nvSpPr>
          <p:spPr>
            <a:xfrm flipH="1">
              <a:off x="0" y="250306"/>
              <a:ext cx="111749" cy="1"/>
            </a:xfrm>
            <a:prstGeom prst="line">
              <a:avLst/>
            </a:prstGeom>
            <a:noFill/>
            <a:ln w="28575"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3" name="Line 66"/>
            <p:cNvSpPr/>
            <p:nvPr/>
          </p:nvSpPr>
          <p:spPr>
            <a:xfrm flipH="1" flipV="1">
              <a:off x="5820" y="82312"/>
              <a:ext cx="111749" cy="1"/>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4" name="Line 67"/>
            <p:cNvSpPr/>
            <p:nvPr/>
          </p:nvSpPr>
          <p:spPr>
            <a:xfrm flipV="1">
              <a:off x="62964" y="48288"/>
              <a:ext cx="1" cy="68049"/>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217" name="Group 68"/>
            <p:cNvGrpSpPr/>
            <p:nvPr/>
          </p:nvGrpSpPr>
          <p:grpSpPr>
            <a:xfrm>
              <a:off x="1273462" y="35528"/>
              <a:ext cx="55875" cy="34025"/>
              <a:chOff x="0" y="0"/>
              <a:chExt cx="55873" cy="34023"/>
            </a:xfrm>
          </p:grpSpPr>
          <p:sp>
            <p:nvSpPr>
              <p:cNvPr id="215" name="Line 69"/>
              <p:cNvSpPr/>
              <p:nvPr/>
            </p:nvSpPr>
            <p:spPr>
              <a:xfrm flipH="1" flipV="1">
                <a:off x="0" y="17012"/>
                <a:ext cx="55875" cy="1"/>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6" name="Line 70"/>
              <p:cNvSpPr/>
              <p:nvPr/>
            </p:nvSpPr>
            <p:spPr>
              <a:xfrm flipV="1">
                <a:off x="29207" y="0"/>
                <a:ext cx="1" cy="34025"/>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20" name="Group 71"/>
            <p:cNvGrpSpPr/>
            <p:nvPr/>
          </p:nvGrpSpPr>
          <p:grpSpPr>
            <a:xfrm>
              <a:off x="1385210" y="41199"/>
              <a:ext cx="55875" cy="34025"/>
              <a:chOff x="0" y="0"/>
              <a:chExt cx="55873" cy="34023"/>
            </a:xfrm>
          </p:grpSpPr>
          <p:sp>
            <p:nvSpPr>
              <p:cNvPr id="218" name="Line 72"/>
              <p:cNvSpPr/>
              <p:nvPr/>
            </p:nvSpPr>
            <p:spPr>
              <a:xfrm flipH="1" flipV="1">
                <a:off x="0" y="17012"/>
                <a:ext cx="55875" cy="1"/>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9" name="Line 73"/>
              <p:cNvSpPr/>
              <p:nvPr/>
            </p:nvSpPr>
            <p:spPr>
              <a:xfrm flipV="1">
                <a:off x="29207" y="0"/>
                <a:ext cx="1" cy="34025"/>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23" name="Group 74"/>
            <p:cNvGrpSpPr/>
            <p:nvPr/>
          </p:nvGrpSpPr>
          <p:grpSpPr>
            <a:xfrm>
              <a:off x="1496958" y="44035"/>
              <a:ext cx="55875" cy="34025"/>
              <a:chOff x="0" y="0"/>
              <a:chExt cx="55873" cy="34023"/>
            </a:xfrm>
          </p:grpSpPr>
          <p:sp>
            <p:nvSpPr>
              <p:cNvPr id="221" name="Line 75"/>
              <p:cNvSpPr/>
              <p:nvPr/>
            </p:nvSpPr>
            <p:spPr>
              <a:xfrm flipH="1" flipV="1">
                <a:off x="0" y="17012"/>
                <a:ext cx="55875" cy="1"/>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2" name="Line 76"/>
              <p:cNvSpPr/>
              <p:nvPr/>
            </p:nvSpPr>
            <p:spPr>
              <a:xfrm flipV="1">
                <a:off x="29207" y="0"/>
                <a:ext cx="1" cy="34025"/>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26" name="Group 77"/>
            <p:cNvGrpSpPr/>
            <p:nvPr/>
          </p:nvGrpSpPr>
          <p:grpSpPr>
            <a:xfrm>
              <a:off x="1608706" y="55376"/>
              <a:ext cx="55875" cy="34025"/>
              <a:chOff x="0" y="0"/>
              <a:chExt cx="55873" cy="34023"/>
            </a:xfrm>
          </p:grpSpPr>
          <p:sp>
            <p:nvSpPr>
              <p:cNvPr id="224" name="Line 78"/>
              <p:cNvSpPr/>
              <p:nvPr/>
            </p:nvSpPr>
            <p:spPr>
              <a:xfrm flipH="1" flipV="1">
                <a:off x="0" y="17012"/>
                <a:ext cx="55875" cy="1"/>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5" name="Line 79"/>
              <p:cNvSpPr/>
              <p:nvPr/>
            </p:nvSpPr>
            <p:spPr>
              <a:xfrm flipV="1">
                <a:off x="29207" y="0"/>
                <a:ext cx="1" cy="34025"/>
              </a:xfrm>
              <a:prstGeom prst="line">
                <a:avLst/>
              </a:prstGeom>
              <a:noFill/>
              <a:ln w="28575"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27" name="Line 80"/>
            <p:cNvSpPr/>
            <p:nvPr/>
          </p:nvSpPr>
          <p:spPr>
            <a:xfrm flipH="1">
              <a:off x="1399178" y="205649"/>
              <a:ext cx="55875" cy="1"/>
            </a:xfrm>
            <a:prstGeom prst="line">
              <a:avLst/>
            </a:prstGeom>
            <a:noFill/>
            <a:ln w="28575"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 name="Line 81"/>
            <p:cNvSpPr/>
            <p:nvPr/>
          </p:nvSpPr>
          <p:spPr>
            <a:xfrm flipH="1">
              <a:off x="1496958" y="205649"/>
              <a:ext cx="55875" cy="1"/>
            </a:xfrm>
            <a:prstGeom prst="line">
              <a:avLst/>
            </a:prstGeom>
            <a:noFill/>
            <a:ln w="28575"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9" name="Line 82"/>
            <p:cNvSpPr/>
            <p:nvPr/>
          </p:nvSpPr>
          <p:spPr>
            <a:xfrm flipH="1">
              <a:off x="1608706" y="205649"/>
              <a:ext cx="55875" cy="1"/>
            </a:xfrm>
            <a:prstGeom prst="line">
              <a:avLst/>
            </a:prstGeom>
            <a:noFill/>
            <a:ln w="28575"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0" name="Line 83"/>
            <p:cNvSpPr/>
            <p:nvPr/>
          </p:nvSpPr>
          <p:spPr>
            <a:xfrm flipH="1">
              <a:off x="1287430" y="205649"/>
              <a:ext cx="55875" cy="1"/>
            </a:xfrm>
            <a:prstGeom prst="line">
              <a:avLst/>
            </a:prstGeom>
            <a:noFill/>
            <a:ln w="28575"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32" name="Line 85"/>
          <p:cNvSpPr/>
          <p:nvPr/>
        </p:nvSpPr>
        <p:spPr>
          <a:xfrm>
            <a:off x="5029200" y="2057400"/>
            <a:ext cx="381001" cy="0"/>
          </a:xfrm>
          <a:prstGeom prst="line">
            <a:avLst/>
          </a:prstGeom>
          <a:ln w="57150">
            <a:solidFill>
              <a:srgbClr val="FF9933"/>
            </a:solidFill>
            <a:tailEnd type="triangle"/>
          </a:ln>
        </p:spPr>
        <p:txBody>
          <a:bodyPr lIns="45719" rIns="45719"/>
          <a:lstStyle/>
          <a:p>
            <a:pPr>
              <a:defRPr>
                <a:solidFill>
                  <a:srgbClr val="FFFFFF"/>
                </a:solidFill>
              </a:defRPr>
            </a:pPr>
            <a:endParaRPr/>
          </a:p>
        </p:txBody>
      </p:sp>
      <p:pic>
        <p:nvPicPr>
          <p:cNvPr id="233" name="Picture 86" descr="Picture 86"/>
          <p:cNvPicPr>
            <a:picLocks noChangeAspect="1"/>
          </p:cNvPicPr>
          <p:nvPr/>
        </p:nvPicPr>
        <p:blipFill>
          <a:blip r:embed="rId2">
            <a:extLst/>
          </a:blip>
          <a:srcRect l="20879" t="2769" r="18572" b="19843"/>
          <a:stretch>
            <a:fillRect/>
          </a:stretch>
        </p:blipFill>
        <p:spPr>
          <a:xfrm>
            <a:off x="914400" y="3276600"/>
            <a:ext cx="2057400" cy="2767014"/>
          </a:xfrm>
          <a:prstGeom prst="rect">
            <a:avLst/>
          </a:prstGeom>
          <a:ln w="12700">
            <a:miter lim="400000"/>
          </a:ln>
        </p:spPr>
      </p:pic>
      <p:sp>
        <p:nvSpPr>
          <p:cNvPr id="234" name="Rectangle 87"/>
          <p:cNvSpPr txBox="1"/>
          <p:nvPr/>
        </p:nvSpPr>
        <p:spPr>
          <a:xfrm>
            <a:off x="228600" y="6096000"/>
            <a:ext cx="4038600" cy="231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200"/>
              </a:spcBef>
              <a:defRPr sz="900" b="0">
                <a:solidFill>
                  <a:srgbClr val="FFFFFF"/>
                </a:solidFill>
                <a:effectLst>
                  <a:outerShdw blurRad="38100" dist="38100" dir="2700000" rotWithShape="0">
                    <a:srgbClr val="000000"/>
                  </a:outerShdw>
                </a:effectLst>
              </a:defRPr>
            </a:lvl1pPr>
          </a:lstStyle>
          <a:p>
            <a:r>
              <a:t>T. Abe and M.L. Reed, J. Micromech &amp; Microeng 6, 213 (1996)</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37" name="Rectangle 2"/>
          <p:cNvSpPr txBox="1">
            <a:spLocks noGrp="1"/>
          </p:cNvSpPr>
          <p:nvPr>
            <p:ph type="title"/>
          </p:nvPr>
        </p:nvSpPr>
        <p:spPr>
          <a:xfrm>
            <a:off x="304800" y="76200"/>
            <a:ext cx="8534400" cy="838200"/>
          </a:xfrm>
          <a:prstGeom prst="rect">
            <a:avLst/>
          </a:prstGeom>
        </p:spPr>
        <p:txBody>
          <a:bodyPr/>
          <a:lstStyle>
            <a:lvl1pPr>
              <a:defRPr sz="2000"/>
            </a:lvl1pPr>
          </a:lstStyle>
          <a:p>
            <a:r>
              <a:t>And even bigger problems surfaced for rotary / sliding motions:</a:t>
            </a:r>
          </a:p>
        </p:txBody>
      </p:sp>
      <p:sp>
        <p:nvSpPr>
          <p:cNvPr id="238" name="Rectangle 3"/>
          <p:cNvSpPr txBox="1">
            <a:spLocks noGrp="1"/>
          </p:cNvSpPr>
          <p:nvPr>
            <p:ph type="body" idx="1"/>
          </p:nvPr>
        </p:nvSpPr>
        <p:spPr>
          <a:xfrm>
            <a:off x="304800" y="1168400"/>
            <a:ext cx="8610600" cy="5105400"/>
          </a:xfrm>
          <a:prstGeom prst="rect">
            <a:avLst/>
          </a:prstGeom>
        </p:spPr>
        <p:txBody>
          <a:bodyPr/>
          <a:lstStyle/>
          <a:p>
            <a:pPr defTabSz="457200">
              <a:defRPr sz="1800">
                <a:latin typeface="+mj-lt"/>
                <a:ea typeface="+mj-ea"/>
                <a:cs typeface="+mj-cs"/>
                <a:sym typeface="Arial"/>
              </a:defRPr>
            </a:pPr>
            <a:r>
              <a:t>								Sandia's micro-transmission worked:	</a:t>
            </a:r>
          </a:p>
          <a:p>
            <a:pPr defTabSz="457200">
              <a:defRPr sz="1000">
                <a:latin typeface="+mj-lt"/>
                <a:ea typeface="+mj-ea"/>
                <a:cs typeface="+mj-cs"/>
                <a:sym typeface="Arial"/>
              </a:defRPr>
            </a:pPr>
            <a:endParaRPr/>
          </a:p>
          <a:p>
            <a:pPr defTabSz="457200">
              <a:defRPr sz="1800">
                <a:latin typeface="+mj-lt"/>
                <a:ea typeface="+mj-ea"/>
                <a:cs typeface="+mj-cs"/>
                <a:sym typeface="Arial"/>
              </a:defRPr>
            </a:pPr>
            <a:r>
              <a:t>									</a:t>
            </a:r>
            <a:r>
              <a:rPr sz="1600"/>
              <a:t>Small (30 μm) gear spun at 300,000 RPM		</a:t>
            </a:r>
          </a:p>
          <a:p>
            <a:pPr defTabSz="457200">
              <a:spcBef>
                <a:spcPts val="300"/>
              </a:spcBef>
              <a:defRPr sz="1600">
                <a:latin typeface="+mj-lt"/>
                <a:ea typeface="+mj-ea"/>
                <a:cs typeface="+mj-cs"/>
                <a:sym typeface="Arial"/>
              </a:defRPr>
            </a:pPr>
            <a:r>
              <a:t>								BUT seized up after 477,000 rotations: 	</a:t>
            </a:r>
          </a:p>
          <a:p>
            <a:pPr defTabSz="457200">
              <a:defRPr sz="1000">
                <a:latin typeface="+mj-lt"/>
                <a:ea typeface="+mj-ea"/>
                <a:cs typeface="+mj-cs"/>
                <a:sym typeface="Arial"/>
              </a:defRPr>
            </a:pPr>
            <a:endParaRPr/>
          </a:p>
          <a:p>
            <a:pPr defTabSz="457200">
              <a:spcBef>
                <a:spcPts val="300"/>
              </a:spcBef>
              <a:defRPr sz="1600">
                <a:latin typeface="+mj-lt"/>
                <a:ea typeface="+mj-ea"/>
                <a:cs typeface="+mj-cs"/>
                <a:sym typeface="Arial"/>
              </a:defRPr>
            </a:pPr>
            <a:r>
              <a:t>										477,000 / 300,000 → 95 second lifetime!!</a:t>
            </a:r>
            <a:endParaRPr sz="1800"/>
          </a:p>
          <a:p>
            <a:pPr defTabSz="457200">
              <a:defRPr sz="1800">
                <a:latin typeface="+mj-lt"/>
                <a:ea typeface="+mj-ea"/>
                <a:cs typeface="+mj-cs"/>
                <a:sym typeface="Arial"/>
              </a:defRPr>
            </a:pPr>
            <a:r>
              <a:t>									</a:t>
            </a:r>
          </a:p>
          <a:p>
            <a:pPr defTabSz="457200">
              <a:defRPr sz="1800" b="1">
                <a:solidFill>
                  <a:srgbClr val="FFCC00"/>
                </a:solidFill>
                <a:latin typeface="+mj-lt"/>
                <a:ea typeface="+mj-ea"/>
                <a:cs typeface="+mj-cs"/>
                <a:sym typeface="Arial"/>
              </a:defRPr>
            </a:pPr>
            <a:r>
              <a:t>Problem = "Stiction" =  Sticking + Friction</a:t>
            </a:r>
          </a:p>
          <a:p>
            <a:pPr defTabSz="457200">
              <a:defRPr sz="1000">
                <a:solidFill>
                  <a:srgbClr val="FFCC00"/>
                </a:solidFill>
                <a:latin typeface="+mj-lt"/>
                <a:ea typeface="+mj-ea"/>
                <a:cs typeface="+mj-cs"/>
                <a:sym typeface="Arial"/>
              </a:defRPr>
            </a:pPr>
            <a:endParaRPr/>
          </a:p>
          <a:p>
            <a:pPr defTabSz="457200">
              <a:defRPr sz="1800">
                <a:latin typeface="+mj-lt"/>
                <a:ea typeface="+mj-ea"/>
                <a:cs typeface="+mj-cs"/>
                <a:sym typeface="Arial"/>
              </a:defRPr>
            </a:pPr>
            <a:r>
              <a:t>	- Sticking due to surface tension of captured water 	</a:t>
            </a:r>
          </a:p>
          <a:p>
            <a:pPr defTabSz="457200">
              <a:defRPr sz="1000">
                <a:latin typeface="+mj-lt"/>
                <a:ea typeface="+mj-ea"/>
                <a:cs typeface="+mj-cs"/>
                <a:sym typeface="Arial"/>
              </a:defRPr>
            </a:pPr>
            <a:endParaRPr/>
          </a:p>
          <a:p>
            <a:pPr defTabSz="457200">
              <a:defRPr sz="1800">
                <a:latin typeface="+mj-lt"/>
                <a:ea typeface="+mj-ea"/>
                <a:cs typeface="+mj-cs"/>
                <a:sym typeface="Arial"/>
              </a:defRPr>
            </a:pPr>
            <a:r>
              <a:t>		Solution = Encapsulate in ultra dry environment</a:t>
            </a:r>
          </a:p>
          <a:p>
            <a:pPr defTabSz="457200">
              <a:defRPr sz="1800">
                <a:latin typeface="+mj-lt"/>
                <a:ea typeface="+mj-ea"/>
                <a:cs typeface="+mj-cs"/>
                <a:sym typeface="Arial"/>
              </a:defRPr>
            </a:pPr>
            <a:endParaRPr/>
          </a:p>
          <a:p>
            <a:pPr defTabSz="457200">
              <a:defRPr sz="1800">
                <a:latin typeface="+mj-lt"/>
                <a:ea typeface="+mj-ea"/>
                <a:cs typeface="+mj-cs"/>
                <a:sym typeface="Arial"/>
              </a:defRPr>
            </a:pPr>
            <a:r>
              <a:t>	- Sticking due to Van der Waals  bonding</a:t>
            </a:r>
          </a:p>
          <a:p>
            <a:pPr defTabSz="457200">
              <a:defRPr sz="1000">
                <a:latin typeface="+mj-lt"/>
                <a:ea typeface="+mj-ea"/>
                <a:cs typeface="+mj-cs"/>
                <a:sym typeface="Arial"/>
              </a:defRPr>
            </a:pPr>
            <a:endParaRPr/>
          </a:p>
          <a:p>
            <a:pPr defTabSz="457200">
              <a:defRPr sz="1800">
                <a:latin typeface="+mj-lt"/>
                <a:ea typeface="+mj-ea"/>
                <a:cs typeface="+mj-cs"/>
                <a:sym typeface="Arial"/>
              </a:defRPr>
            </a:pPr>
            <a:r>
              <a:t>		Minimize contact area by adding bumps:</a:t>
            </a:r>
            <a:r>
              <a:rPr sz="1400"/>
              <a:t>									</a:t>
            </a:r>
          </a:p>
        </p:txBody>
      </p:sp>
      <p:pic>
        <p:nvPicPr>
          <p:cNvPr id="239" name="Picture 4" descr="Picture 4"/>
          <p:cNvPicPr>
            <a:picLocks noChangeAspect="1"/>
          </p:cNvPicPr>
          <p:nvPr/>
        </p:nvPicPr>
        <p:blipFill>
          <a:blip r:embed="rId2">
            <a:extLst/>
          </a:blip>
          <a:stretch>
            <a:fillRect/>
          </a:stretch>
        </p:blipFill>
        <p:spPr>
          <a:xfrm>
            <a:off x="914400" y="914400"/>
            <a:ext cx="2590800" cy="2024064"/>
          </a:xfrm>
          <a:prstGeom prst="rect">
            <a:avLst/>
          </a:prstGeom>
          <a:ln w="12700">
            <a:miter lim="400000"/>
          </a:ln>
        </p:spPr>
      </p:pic>
      <p:pic>
        <p:nvPicPr>
          <p:cNvPr id="240" name="Picture 7" descr="Picture 7"/>
          <p:cNvPicPr>
            <a:picLocks noChangeAspect="1"/>
          </p:cNvPicPr>
          <p:nvPr/>
        </p:nvPicPr>
        <p:blipFill>
          <a:blip r:embed="rId3">
            <a:extLst/>
          </a:blip>
          <a:stretch>
            <a:fillRect/>
          </a:stretch>
        </p:blipFill>
        <p:spPr>
          <a:xfrm>
            <a:off x="5943600" y="4926012"/>
            <a:ext cx="2819400" cy="1398588"/>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43" name="Rectangle 2"/>
          <p:cNvSpPr txBox="1">
            <a:spLocks noGrp="1"/>
          </p:cNvSpPr>
          <p:nvPr>
            <p:ph type="title"/>
          </p:nvPr>
        </p:nvSpPr>
        <p:spPr>
          <a:xfrm>
            <a:off x="304800" y="76200"/>
            <a:ext cx="8534400" cy="762000"/>
          </a:xfrm>
          <a:prstGeom prst="rect">
            <a:avLst/>
          </a:prstGeom>
        </p:spPr>
        <p:txBody>
          <a:bodyPr/>
          <a:lstStyle/>
          <a:p>
            <a:r>
              <a:t>Scorecard on MEMS inspired Nanobots:</a:t>
            </a:r>
          </a:p>
        </p:txBody>
      </p:sp>
      <p:sp>
        <p:nvSpPr>
          <p:cNvPr id="244" name="Rectangle 3"/>
          <p:cNvSpPr txBox="1"/>
          <p:nvPr/>
        </p:nvSpPr>
        <p:spPr>
          <a:xfrm>
            <a:off x="304800" y="990600"/>
            <a:ext cx="8534400" cy="9021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To fabricate at nanoscale would require excessive time + $ (via e-beam)</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- 3D Geometries might be very limited (e.g. folded sheets)</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To work at all might require moisture-free environment</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Rotating pieces might operate for only seconds before seizing up</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=&gt; Why many discount possibility of mechanical (transformer) nanobots:</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a:t>
            </a:r>
            <a:r>
              <a:rPr sz="1800"/>
              <a:t>Essays such as </a:t>
            </a:r>
            <a:r>
              <a:rPr sz="1800" u="sng">
                <a:solidFill>
                  <a:srgbClr val="00CCFF"/>
                </a:solidFill>
                <a:uFill>
                  <a:solidFill>
                    <a:srgbClr val="00CCFF"/>
                  </a:solidFill>
                </a:uFill>
                <a:hlinkClick r:id="rId2"/>
              </a:rPr>
              <a:t>"Rupturing the Nanotech Rapture"</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t>	Books such as Richard Jones' "Soft Machines" </a:t>
            </a:r>
            <a:endParaRPr sz="1600"/>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 Hands-on Introduction to Nanoscience: WeCanFigureThisOut.org/NANO/Nano_home.htm</a:t>
            </a:r>
          </a:p>
        </p:txBody>
      </p:sp>
      <p:sp>
        <p:nvSpPr>
          <p:cNvPr id="247" name="Rectangle 2"/>
          <p:cNvSpPr txBox="1">
            <a:spLocks noGrp="1"/>
          </p:cNvSpPr>
          <p:nvPr>
            <p:ph type="title"/>
          </p:nvPr>
        </p:nvSpPr>
        <p:spPr>
          <a:xfrm>
            <a:off x="228600" y="228600"/>
            <a:ext cx="8686800" cy="457200"/>
          </a:xfrm>
          <a:prstGeom prst="rect">
            <a:avLst/>
          </a:prstGeom>
        </p:spPr>
        <p:txBody>
          <a:bodyPr/>
          <a:lstStyle>
            <a:lvl1pPr>
              <a:defRPr sz="2400"/>
            </a:lvl1pPr>
          </a:lstStyle>
          <a:p>
            <a:r>
              <a:t>Have we indeed run into a wall?    Time for a reality check:</a:t>
            </a:r>
          </a:p>
        </p:txBody>
      </p:sp>
      <p:pic>
        <p:nvPicPr>
          <p:cNvPr id="248" name="Picture 3" descr="Picture 3"/>
          <p:cNvPicPr>
            <a:picLocks noChangeAspect="1"/>
          </p:cNvPicPr>
          <p:nvPr/>
        </p:nvPicPr>
        <p:blipFill>
          <a:blip r:embed="rId2">
            <a:extLst/>
          </a:blip>
          <a:stretch>
            <a:fillRect/>
          </a:stretch>
        </p:blipFill>
        <p:spPr>
          <a:xfrm>
            <a:off x="2209800" y="1524000"/>
            <a:ext cx="5222875" cy="3889375"/>
          </a:xfrm>
          <a:prstGeom prst="rect">
            <a:avLst/>
          </a:prstGeom>
          <a:ln w="12700">
            <a:miter lim="400000"/>
          </a:ln>
        </p:spPr>
      </p:pic>
      <p:sp>
        <p:nvSpPr>
          <p:cNvPr id="249" name="Rectangle 14"/>
          <p:cNvSpPr txBox="1"/>
          <p:nvPr/>
        </p:nvSpPr>
        <p:spPr>
          <a:xfrm>
            <a:off x="76200" y="990600"/>
            <a:ext cx="8915400" cy="246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Has mother nature come up with anything resembling a mechanical nanobot?</a:t>
            </a: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endParaRPr/>
          </a:p>
          <a:p>
            <a:pPr>
              <a:spcBef>
                <a:spcPts val="400"/>
              </a:spcBef>
              <a:defRPr sz="2000" b="0">
                <a:solidFill>
                  <a:srgbClr val="FFFFFF"/>
                </a:solidFill>
                <a:effectLst>
                  <a:outerShdw blurRad="38100" dist="38100" dir="2700000" rotWithShape="0">
                    <a:srgbClr val="000000"/>
                  </a:outerShdw>
                </a:effectLst>
                <a:latin typeface="+mj-lt"/>
                <a:ea typeface="+mj-ea"/>
                <a:cs typeface="+mj-cs"/>
                <a:sym typeface="Arial"/>
              </a:defRPr>
            </a:pPr>
            <a:r>
              <a:t>   She sure has! </a:t>
            </a:r>
          </a:p>
        </p:txBody>
      </p:sp>
      <p:sp>
        <p:nvSpPr>
          <p:cNvPr id="250" name="Rectangle 4"/>
          <p:cNvSpPr txBox="1"/>
          <p:nvPr/>
        </p:nvSpPr>
        <p:spPr>
          <a:xfrm>
            <a:off x="1844385" y="5563012"/>
            <a:ext cx="5417131" cy="565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p>
            <a:pPr algn="ctr">
              <a:spcBef>
                <a:spcPts val="300"/>
              </a:spcBef>
              <a:defRPr sz="1400" b="0">
                <a:solidFill>
                  <a:srgbClr val="FFFFFF"/>
                </a:solidFill>
                <a:effectLst>
                  <a:outerShdw blurRad="38100" dist="38100" dir="2700000" rotWithShape="0">
                    <a:srgbClr val="000000"/>
                  </a:outerShdw>
                </a:effectLst>
              </a:defRPr>
            </a:pPr>
            <a:r>
              <a:t>Harvard University's "The Inner Life of the Cell" animation:</a:t>
            </a:r>
          </a:p>
          <a:p>
            <a:pPr algn="ctr">
              <a:spcBef>
                <a:spcPts val="300"/>
              </a:spcBef>
              <a:defRPr sz="1400" b="0">
                <a:solidFill>
                  <a:srgbClr val="FFFFFF"/>
                </a:solidFill>
                <a:effectLst>
                  <a:outerShdw blurRad="38100" dist="38100" dir="2700000" rotWithShape="0">
                    <a:srgbClr val="000000"/>
                  </a:outerShdw>
                </a:effectLst>
              </a:defRPr>
            </a:pPr>
            <a:r>
              <a:rPr u="sng">
                <a:solidFill>
                  <a:srgbClr val="00CCFF"/>
                </a:solidFill>
                <a:uFill>
                  <a:solidFill>
                    <a:srgbClr val="00CCFF"/>
                  </a:solidFill>
                </a:uFill>
                <a:hlinkClick r:id="rId3"/>
              </a:rPr>
              <a:t>Nano Molecular Machines - Supporting Materials – Cellular Visions 1</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theme/theme1.xml><?xml version="1.0" encoding="utf-8"?>
<a:theme xmlns:a="http://schemas.openxmlformats.org/drawingml/2006/main" name="Lecture 1 - What is Nanoscience">
  <a:themeElements>
    <a:clrScheme name="Custom 57">
      <a:dk1>
        <a:srgbClr val="003366"/>
      </a:dk1>
      <a:lt1>
        <a:srgbClr val="666666"/>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20FFFF"/>
      </a:hlink>
      <a:folHlink>
        <a:srgbClr val="FF00FF"/>
      </a:folHlink>
    </a:clrScheme>
    <a:fontScheme name="Lecture 1 - What is Nanoscience">
      <a:majorFont>
        <a:latin typeface="Arial"/>
        <a:ea typeface="Arial"/>
        <a:cs typeface="Arial"/>
      </a:majorFont>
      <a:minorFont>
        <a:latin typeface="Helvetica"/>
        <a:ea typeface="Helvetica"/>
        <a:cs typeface="Helvetica"/>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cture 1 - What is Nanoscience">
  <a:themeElements>
    <a:clrScheme name="Lecture 1 - What is Nanoscience">
      <a:dk1>
        <a:srgbClr val="000000"/>
      </a:dk1>
      <a:lt1>
        <a:srgbClr val="FFFFFF"/>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Lecture 1 - What is Nanoscience">
      <a:majorFont>
        <a:latin typeface="Arial"/>
        <a:ea typeface="Arial"/>
        <a:cs typeface="Arial"/>
      </a:majorFont>
      <a:minorFont>
        <a:latin typeface="Helvetica"/>
        <a:ea typeface="Helvetica"/>
        <a:cs typeface="Helvetica"/>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3939</Words>
  <Application>Microsoft Macintosh PowerPoint</Application>
  <PresentationFormat>On-screen Show (4:3)</PresentationFormat>
  <Paragraphs>664</Paragraphs>
  <Slides>43</Slides>
  <Notes>1</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Lecture 1 - What is Nanoscience</vt:lpstr>
      <vt:lpstr>Nano Molecular Machines</vt:lpstr>
      <vt:lpstr>But popular concepts don't hold up well under critical analysis</vt:lpstr>
      <vt:lpstr>But what is wrong with "classic" nanobots?</vt:lpstr>
      <vt:lpstr>Closest we've come to this is MEMS</vt:lpstr>
      <vt:lpstr>Extrapolating MEMS Technology:</vt:lpstr>
      <vt:lpstr>But would an extrapolation of MEMS-like technology work?</vt:lpstr>
      <vt:lpstr>And even bigger problems surfaced for rotary / sliding motions:</vt:lpstr>
      <vt:lpstr>Scorecard on MEMS inspired Nanobots:</vt:lpstr>
      <vt:lpstr>Have we indeed run into a wall?    Time for a reality check:</vt:lpstr>
      <vt:lpstr>Or version with full technical narration:</vt:lpstr>
      <vt:lpstr>But is this only a computer animator's fantasy?</vt:lpstr>
      <vt:lpstr>But HOW does it walk?</vt:lpstr>
      <vt:lpstr>Energy is supplied by ATP to ADP conversion:</vt:lpstr>
      <vt:lpstr>Which also drives the shape-shifting:</vt:lpstr>
      <vt:lpstr>But are "they" sure that this is how kinesin works?</vt:lpstr>
      <vt:lpstr>Comparison with our classic mechanical nanobot:</vt:lpstr>
      <vt:lpstr>Nature's approach is VERY different:</vt:lpstr>
      <vt:lpstr>Returning to mechanical approach, but enlightened by nature:</vt:lpstr>
      <vt:lpstr>Or even more complex nanotube proposals:</vt:lpstr>
      <vt:lpstr>So time to again return to cold hard reality</vt:lpstr>
      <vt:lpstr>Can't visualize it yet?</vt:lpstr>
      <vt:lpstr>Leading to:</vt:lpstr>
      <vt:lpstr>Reality (cont'd):</vt:lpstr>
      <vt:lpstr>Or some awfully mechanical looking biology:</vt:lpstr>
      <vt:lpstr>Which self-assemble:</vt:lpstr>
      <vt:lpstr>But how exactly did that motor work?</vt:lpstr>
      <vt:lpstr>Time out for a translation:</vt:lpstr>
      <vt:lpstr>But this motor powers a fuel factory rather than a propeller:</vt:lpstr>
      <vt:lpstr>What are "take away" lessons from Nature's nano machines?</vt:lpstr>
      <vt:lpstr>Suggesting that micron is WORST possible scale for mechanical robots:</vt:lpstr>
      <vt:lpstr>Footnote on the above hypothesis:</vt:lpstr>
      <vt:lpstr>Leaving one untouched point:  Programming / Intelligence</vt:lpstr>
      <vt:lpstr>"Intelligence" is something quite different</vt:lpstr>
      <vt:lpstr>Slide 34</vt:lpstr>
      <vt:lpstr>Reality Check:</vt:lpstr>
      <vt:lpstr>All we seem to be left with is possibility of dumb nanobots</vt:lpstr>
      <vt:lpstr>Harvard's engineered nanobot:</vt:lpstr>
      <vt:lpstr>And it is then assembled:</vt:lpstr>
      <vt:lpstr>Leading to a full structure that looks like this:</vt:lpstr>
      <vt:lpstr>Short DNA extensions serve as LOCKS to fold structure together</vt:lpstr>
      <vt:lpstr>These antigen-binding single DNA strands are know as aptamers</vt:lpstr>
      <vt:lpstr>Conclusions about Nanobots:</vt:lpstr>
      <vt:lpstr>Credits / 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 Molecular Machines</dc:title>
  <cp:lastModifiedBy>John Bean</cp:lastModifiedBy>
  <cp:revision>1</cp:revision>
  <dcterms:created xsi:type="dcterms:W3CDTF">2019-03-05T16:10:17Z</dcterms:created>
  <dcterms:modified xsi:type="dcterms:W3CDTF">2019-03-05T16:11:29Z</dcterms:modified>
</cp:coreProperties>
</file>